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27"/>
  </p:notesMasterIdLst>
  <p:handoutMasterIdLst>
    <p:handoutMasterId r:id="rId28"/>
  </p:handoutMasterIdLst>
  <p:sldIdLst>
    <p:sldId id="256" r:id="rId3"/>
    <p:sldId id="258" r:id="rId4"/>
    <p:sldId id="259" r:id="rId5"/>
    <p:sldId id="271" r:id="rId6"/>
    <p:sldId id="273" r:id="rId7"/>
    <p:sldId id="286" r:id="rId8"/>
    <p:sldId id="274" r:id="rId9"/>
    <p:sldId id="278" r:id="rId10"/>
    <p:sldId id="279" r:id="rId11"/>
    <p:sldId id="280" r:id="rId12"/>
    <p:sldId id="276" r:id="rId13"/>
    <p:sldId id="263" r:id="rId14"/>
    <p:sldId id="268" r:id="rId15"/>
    <p:sldId id="288" r:id="rId16"/>
    <p:sldId id="289" r:id="rId17"/>
    <p:sldId id="283" r:id="rId18"/>
    <p:sldId id="266" r:id="rId19"/>
    <p:sldId id="281" r:id="rId20"/>
    <p:sldId id="290" r:id="rId21"/>
    <p:sldId id="269" r:id="rId22"/>
    <p:sldId id="282" r:id="rId23"/>
    <p:sldId id="264" r:id="rId24"/>
    <p:sldId id="265" r:id="rId25"/>
    <p:sldId id="28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sica Shore" initials="JS" lastIdx="1" clrIdx="0">
    <p:extLst>
      <p:ext uri="{19B8F6BF-5375-455C-9EA6-DF929625EA0E}">
        <p15:presenceInfo xmlns:p15="http://schemas.microsoft.com/office/powerpoint/2012/main" userId="S-1-5-21-3874007654-1566841883-3423792957-7987" providerId="AD"/>
      </p:ext>
    </p:extLst>
  </p:cmAuthor>
  <p:cmAuthor id="2" name="Alanna Fitzgerald-Husek" initials="AF" lastIdx="9" clrIdx="1">
    <p:extLst>
      <p:ext uri="{19B8F6BF-5375-455C-9EA6-DF929625EA0E}">
        <p15:presenceInfo xmlns:p15="http://schemas.microsoft.com/office/powerpoint/2012/main" userId="S-1-5-21-3874007654-1566841883-3423792957-969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F0D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85602" autoAdjust="0"/>
  </p:normalViewPr>
  <p:slideViewPr>
    <p:cSldViewPr snapToGrid="0" snapToObjects="1">
      <p:cViewPr varScale="1">
        <p:scale>
          <a:sx n="59" d="100"/>
          <a:sy n="59" d="100"/>
        </p:scale>
        <p:origin x="152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6DE57-8385-0247-BEC0-99249BF238FA}" type="datetimeFigureOut">
              <a:t>3/15/2021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F779B-4BA3-1049-96DD-F0F05269DEAF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483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11632-AF48-FC4B-A082-8C387D3BE013}" type="datetimeFigureOut">
              <a:t>3/15/2021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78105-A7FD-9548-9FC6-12BDA270A623}" type="slidenum"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7475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78105-A7FD-9548-9FC6-12BDA270A623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27614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dirty="0" smtClean="0"/>
              <a:t>Emergency Preparedness and Response in Canada: A Federal Perspective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378105-A7FD-9548-9FC6-12BDA270A623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288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dirty="0" smtClean="0"/>
              <a:t>Emergency Preparedness and Response in Canada: A Federal Perspective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378105-A7FD-9548-9FC6-12BDA270A623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02456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78105-A7FD-9548-9FC6-12BDA270A623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391476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78105-A7FD-9548-9FC6-12BDA270A623}" type="slidenum">
              <a:rPr lang="en-CA" smtClean="0"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828516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78105-A7FD-9548-9FC6-12BDA270A623}" type="slidenum">
              <a:rPr lang="en-CA" smtClean="0"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098018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78105-A7FD-9548-9FC6-12BDA270A623}" type="slidenum">
              <a:rPr lang="en-CA" smtClean="0"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91481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78105-A7FD-9548-9FC6-12BDA270A623}" type="slidenum">
              <a:rPr lang="en-CA" smtClean="0"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323003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78105-A7FD-9548-9FC6-12BDA270A623}" type="slidenum">
              <a:rPr lang="en-CA" smtClean="0"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994270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78105-A7FD-9548-9FC6-12BDA270A623}" type="slidenum">
              <a:rPr lang="en-CA" smtClean="0"/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73766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78105-A7FD-9548-9FC6-12BDA270A623}" type="slidenum">
              <a:rPr lang="en-CA" smtClean="0"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3669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78105-A7FD-9548-9FC6-12BDA270A623}" type="slidenum">
              <a:rPr lang="en-CA" smtClean="0"/>
              <a:t>2</a:t>
            </a:fld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CA" dirty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CA" dirty="0" smtClean="0"/>
              <a:t>Emergency Preparedness and Response in Canada: A Federal Perspective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650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78105-A7FD-9548-9FC6-12BDA270A623}" type="slidenum">
              <a:rPr lang="en-CA" smtClean="0"/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283751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78105-A7FD-9548-9FC6-12BDA270A623}" type="slidenum">
              <a:rPr lang="en-CA" smtClean="0"/>
              <a:t>21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374136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78105-A7FD-9548-9FC6-12BDA270A623}" type="slidenum">
              <a:rPr lang="en-CA" smtClean="0"/>
              <a:t>22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656025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78105-A7FD-9548-9FC6-12BDA270A623}" type="slidenum">
              <a:rPr lang="en-CA" smtClean="0"/>
              <a:t>23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447962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78105-A7FD-9548-9FC6-12BDA270A623}" type="slidenum">
              <a:rPr lang="en-CA" smtClean="0"/>
              <a:t>24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02618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78105-A7FD-9548-9FC6-12BDA270A623}" type="slidenum">
              <a:rPr lang="en-CA" smtClean="0"/>
              <a:t>3</a:t>
            </a:fld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dirty="0" smtClean="0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CA" dirty="0" smtClean="0"/>
              <a:t>Emergency Preparedness and Response in Canada: A Federal Perspective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805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dirty="0" smtClean="0"/>
              <a:t>Emergency Preparedness and Response in Canada: A Federal Perspective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378105-A7FD-9548-9FC6-12BDA270A623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73764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C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dirty="0" smtClean="0"/>
              <a:t>Emergency Preparedness and Response in Canada: A Federal Perspective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378105-A7FD-9548-9FC6-12BDA270A623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18033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78105-A7FD-9548-9FC6-12BDA270A623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07256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dirty="0" smtClean="0"/>
              <a:t>Emergency Preparedness and Response in Canada: A Federal Perspective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378105-A7FD-9548-9FC6-12BDA270A623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76538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dirty="0" smtClean="0"/>
              <a:t>Emergency Preparedness and Response in Canada: A Federal Perspective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378105-A7FD-9548-9FC6-12BDA270A623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31861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dirty="0" smtClean="0"/>
              <a:t>Emergency Preparedness and Response in Canada: A Federal Perspective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378105-A7FD-9548-9FC6-12BDA270A623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32013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02-15-1540-PPT-PHAC-EN-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000">
                <a:solidFill>
                  <a:srgbClr val="4F0D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99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869" y="450201"/>
            <a:ext cx="8581679" cy="5883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99001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84163" y="26460"/>
            <a:ext cx="8582025" cy="342872"/>
          </a:xfrm>
        </p:spPr>
        <p:txBody>
          <a:bodyPr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</a:lstStyle>
          <a:p>
            <a:pPr lvl="0"/>
            <a:r>
              <a:rPr lang="en-CA"/>
              <a:t>Click to edit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9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63639"/>
            <a:ext cx="2057400" cy="5662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63639"/>
            <a:ext cx="6192837" cy="5662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99001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84163" y="26460"/>
            <a:ext cx="8582025" cy="342872"/>
          </a:xfrm>
        </p:spPr>
        <p:txBody>
          <a:bodyPr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</a:lstStyle>
          <a:p>
            <a:pPr lvl="0"/>
            <a:r>
              <a:rPr lang="en-CA"/>
              <a:t>Click to edit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51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BEA988-B7C3-D54D-B0B1-247ECE9125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3798" y="3801045"/>
            <a:ext cx="1728000" cy="17400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FF5C45-7847-D542-82C2-DF0933CD06E6}"/>
              </a:ext>
            </a:extLst>
          </p:cNvPr>
          <p:cNvSpPr/>
          <p:nvPr userDrawn="1"/>
        </p:nvSpPr>
        <p:spPr>
          <a:xfrm>
            <a:off x="1728000" y="4267877"/>
            <a:ext cx="4680000" cy="154494"/>
          </a:xfrm>
          <a:prstGeom prst="rect">
            <a:avLst/>
          </a:prstGeom>
          <a:solidFill>
            <a:srgbClr val="EF3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D5F44-F011-D047-A2B3-B0D176573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8000" y="4375161"/>
            <a:ext cx="4680000" cy="1171328"/>
          </a:xfrm>
          <a:solidFill>
            <a:schemeClr val="bg1"/>
          </a:solidFill>
        </p:spPr>
        <p:txBody>
          <a:bodyPr vert="horz" lIns="108000" tIns="72000" bIns="72000" anchor="t" anchorCtr="0">
            <a:spAutoFit/>
          </a:bodyPr>
          <a:lstStyle>
            <a:lvl1pPr>
              <a:lnSpc>
                <a:spcPts val="4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8991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rpl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BEA988-B7C3-D54D-B0B1-247ECE9125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3798" y="3801045"/>
            <a:ext cx="1728000" cy="17400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FF5C45-7847-D542-82C2-DF0933CD06E6}"/>
              </a:ext>
            </a:extLst>
          </p:cNvPr>
          <p:cNvSpPr/>
          <p:nvPr userDrawn="1"/>
        </p:nvSpPr>
        <p:spPr>
          <a:xfrm>
            <a:off x="1728000" y="4267877"/>
            <a:ext cx="4680000" cy="154494"/>
          </a:xfrm>
          <a:prstGeom prst="rect">
            <a:avLst/>
          </a:prstGeom>
          <a:solidFill>
            <a:srgbClr val="EF3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D5F44-F011-D047-A2B3-B0D176573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8000" y="4375161"/>
            <a:ext cx="4680000" cy="1171328"/>
          </a:xfrm>
          <a:solidFill>
            <a:schemeClr val="bg1"/>
          </a:solidFill>
        </p:spPr>
        <p:txBody>
          <a:bodyPr vert="horz" lIns="108000" tIns="72000" bIns="72000" anchor="t" anchorCtr="0">
            <a:spAutoFit/>
          </a:bodyPr>
          <a:lstStyle>
            <a:lvl1pPr>
              <a:lnSpc>
                <a:spcPts val="4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6456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rple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BEA988-B7C3-D54D-B0B1-247ECE9125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3798" y="3801045"/>
            <a:ext cx="1728000" cy="17400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9FF5C45-7847-D542-82C2-DF0933CD06E6}"/>
              </a:ext>
            </a:extLst>
          </p:cNvPr>
          <p:cNvSpPr/>
          <p:nvPr userDrawn="1"/>
        </p:nvSpPr>
        <p:spPr>
          <a:xfrm>
            <a:off x="1728000" y="4267877"/>
            <a:ext cx="4680000" cy="154494"/>
          </a:xfrm>
          <a:prstGeom prst="rect">
            <a:avLst/>
          </a:prstGeom>
          <a:solidFill>
            <a:srgbClr val="EF3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D5F44-F011-D047-A2B3-B0D176573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8000" y="4375161"/>
            <a:ext cx="4680000" cy="1171328"/>
          </a:xfrm>
          <a:solidFill>
            <a:schemeClr val="bg1"/>
          </a:solidFill>
        </p:spPr>
        <p:txBody>
          <a:bodyPr vert="horz" lIns="108000" tIns="72000" bIns="72000" anchor="t" anchorCtr="0">
            <a:spAutoFit/>
          </a:bodyPr>
          <a:lstStyle>
            <a:lvl1pPr>
              <a:lnSpc>
                <a:spcPts val="4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7114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Section Hea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AD4ECDE-5A28-6044-9FFB-D986B41FCF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BCF4E0-D542-A34D-A1CF-6AC34F8EC4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47314" y="765424"/>
            <a:ext cx="1458000" cy="14681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DA54CDF-4420-8C4A-969E-42939F68D56A}"/>
              </a:ext>
            </a:extLst>
          </p:cNvPr>
          <p:cNvSpPr/>
          <p:nvPr userDrawn="1"/>
        </p:nvSpPr>
        <p:spPr>
          <a:xfrm>
            <a:off x="1764000" y="444500"/>
            <a:ext cx="7380000" cy="139700"/>
          </a:xfrm>
          <a:prstGeom prst="rect">
            <a:avLst/>
          </a:prstGeom>
          <a:solidFill>
            <a:srgbClr val="EF3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57112F-337F-CC44-82A4-CADD35A58EB2}"/>
              </a:ext>
            </a:extLst>
          </p:cNvPr>
          <p:cNvSpPr txBox="1"/>
          <p:nvPr userDrawn="1"/>
        </p:nvSpPr>
        <p:spPr>
          <a:xfrm>
            <a:off x="1764000" y="234036"/>
            <a:ext cx="1518900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bIns="0" rtlCol="0">
            <a:spAutoFit/>
          </a:bodyPr>
          <a:lstStyle/>
          <a:p>
            <a:r>
              <a:rPr lang="en-US" b="1" dirty="0">
                <a:solidFill>
                  <a:srgbClr val="134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BB48E2-99B6-6045-A374-291A1244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000" y="557200"/>
            <a:ext cx="7380000" cy="1044221"/>
          </a:xfrm>
          <a:solidFill>
            <a:schemeClr val="bg1"/>
          </a:solidFill>
        </p:spPr>
        <p:txBody>
          <a:bodyPr lIns="108000" tIns="72000" rIns="576000" bIns="0" anchor="t" anchorCtr="0">
            <a:noAutofit/>
          </a:bodyPr>
          <a:lstStyle>
            <a:lvl1pPr>
              <a:defRPr sz="3200">
                <a:solidFill>
                  <a:srgbClr val="1340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A272170-5C8F-7747-817E-BCC85B8E3CF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8000" y="1800000"/>
            <a:ext cx="7886700" cy="1475276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4D4402-0B62-5E45-A7AD-F4C5CC19F7AA}"/>
              </a:ext>
            </a:extLst>
          </p:cNvPr>
          <p:cNvSpPr/>
          <p:nvPr userDrawn="1"/>
        </p:nvSpPr>
        <p:spPr>
          <a:xfrm>
            <a:off x="5447370" y="6279420"/>
            <a:ext cx="2861639" cy="110231"/>
          </a:xfrm>
          <a:prstGeom prst="rect">
            <a:avLst/>
          </a:prstGeom>
          <a:solidFill>
            <a:srgbClr val="F9A8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757431-7367-A040-9AE8-65C5D3E058E5}"/>
              </a:ext>
            </a:extLst>
          </p:cNvPr>
          <p:cNvSpPr txBox="1"/>
          <p:nvPr userDrawn="1"/>
        </p:nvSpPr>
        <p:spPr>
          <a:xfrm>
            <a:off x="8348766" y="6274131"/>
            <a:ext cx="597142" cy="36933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fld id="{CBEAA325-3993-E54D-95C5-5CBC18BBB169}" type="slidenum">
              <a:rPr lang="en-US" sz="1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6165335-CF09-874A-8846-75150B2AB0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30284" y="6288518"/>
            <a:ext cx="2978726" cy="3428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67481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rple Section Hea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AD4ECDE-5A28-6044-9FFB-D986B41FCF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BCF4E0-D542-A34D-A1CF-6AC34F8EC4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47314" y="765424"/>
            <a:ext cx="1458000" cy="14681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DA54CDF-4420-8C4A-969E-42939F68D56A}"/>
              </a:ext>
            </a:extLst>
          </p:cNvPr>
          <p:cNvSpPr/>
          <p:nvPr userDrawn="1"/>
        </p:nvSpPr>
        <p:spPr>
          <a:xfrm>
            <a:off x="1764000" y="444500"/>
            <a:ext cx="7380000" cy="139700"/>
          </a:xfrm>
          <a:prstGeom prst="rect">
            <a:avLst/>
          </a:prstGeom>
          <a:solidFill>
            <a:srgbClr val="EF3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57112F-337F-CC44-82A4-CADD35A58EB2}"/>
              </a:ext>
            </a:extLst>
          </p:cNvPr>
          <p:cNvSpPr txBox="1"/>
          <p:nvPr userDrawn="1"/>
        </p:nvSpPr>
        <p:spPr>
          <a:xfrm>
            <a:off x="1764000" y="234036"/>
            <a:ext cx="1518900" cy="323165"/>
          </a:xfrm>
          <a:prstGeom prst="rect">
            <a:avLst/>
          </a:prstGeom>
          <a:solidFill>
            <a:schemeClr val="bg1"/>
          </a:solidFill>
        </p:spPr>
        <p:txBody>
          <a:bodyPr wrap="square" lIns="144000" rIns="144000" bIns="0" rtlCol="0">
            <a:spAutoFit/>
          </a:bodyPr>
          <a:lstStyle/>
          <a:p>
            <a:r>
              <a:rPr lang="en-US" b="1" dirty="0">
                <a:solidFill>
                  <a:srgbClr val="134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SECTION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BB48E2-99B6-6045-A374-291A1244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000" y="557200"/>
            <a:ext cx="7380000" cy="1044221"/>
          </a:xfrm>
          <a:solidFill>
            <a:schemeClr val="bg1"/>
          </a:solidFill>
        </p:spPr>
        <p:txBody>
          <a:bodyPr lIns="108000" tIns="72000" rIns="576000" bIns="0" anchor="t" anchorCtr="0">
            <a:noAutofit/>
          </a:bodyPr>
          <a:lstStyle>
            <a:lvl1pPr>
              <a:defRPr sz="3200">
                <a:solidFill>
                  <a:srgbClr val="1340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A272170-5C8F-7747-817E-BCC85B8E3CF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8000" y="1800000"/>
            <a:ext cx="7886700" cy="1475276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CACB43-D772-F44D-9ECA-A4FC1024701A}"/>
              </a:ext>
            </a:extLst>
          </p:cNvPr>
          <p:cNvSpPr/>
          <p:nvPr userDrawn="1"/>
        </p:nvSpPr>
        <p:spPr>
          <a:xfrm>
            <a:off x="5447370" y="6279420"/>
            <a:ext cx="2861639" cy="110231"/>
          </a:xfrm>
          <a:prstGeom prst="rect">
            <a:avLst/>
          </a:prstGeom>
          <a:solidFill>
            <a:srgbClr val="F9A8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48D5F7-32ED-2142-9B7B-4057667A5949}"/>
              </a:ext>
            </a:extLst>
          </p:cNvPr>
          <p:cNvSpPr txBox="1"/>
          <p:nvPr userDrawn="1"/>
        </p:nvSpPr>
        <p:spPr>
          <a:xfrm>
            <a:off x="8348766" y="6274131"/>
            <a:ext cx="597142" cy="36933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fld id="{CBEAA325-3993-E54D-95C5-5CBC18BBB169}" type="slidenum">
              <a:rPr lang="en-US" sz="1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FDB7188-3B4E-804A-873F-31E629357A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30284" y="6288518"/>
            <a:ext cx="2978726" cy="3428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39471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rple Section Hea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AD4ECDE-5A28-6044-9FFB-D986B41FCF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BCF4E0-D542-A34D-A1CF-6AC34F8EC4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47314" y="765424"/>
            <a:ext cx="1458000" cy="14681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DA54CDF-4420-8C4A-969E-42939F68D56A}"/>
              </a:ext>
            </a:extLst>
          </p:cNvPr>
          <p:cNvSpPr/>
          <p:nvPr userDrawn="1"/>
        </p:nvSpPr>
        <p:spPr>
          <a:xfrm>
            <a:off x="1764000" y="444500"/>
            <a:ext cx="7380000" cy="139700"/>
          </a:xfrm>
          <a:prstGeom prst="rect">
            <a:avLst/>
          </a:prstGeom>
          <a:solidFill>
            <a:srgbClr val="EF3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BB48E2-99B6-6045-A374-291A1244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000" y="557200"/>
            <a:ext cx="7380000" cy="1044221"/>
          </a:xfrm>
          <a:solidFill>
            <a:schemeClr val="bg1"/>
          </a:solidFill>
        </p:spPr>
        <p:txBody>
          <a:bodyPr lIns="108000" tIns="72000" rIns="576000" bIns="0" anchor="t" anchorCtr="0">
            <a:noAutofit/>
          </a:bodyPr>
          <a:lstStyle>
            <a:lvl1pPr>
              <a:defRPr sz="3200">
                <a:solidFill>
                  <a:srgbClr val="1340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A272170-5C8F-7747-817E-BCC85B8E3CF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8000" y="1800000"/>
            <a:ext cx="7886700" cy="1475276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AAFEB4-26C5-2243-9107-917E237A763D}"/>
              </a:ext>
            </a:extLst>
          </p:cNvPr>
          <p:cNvSpPr txBox="1"/>
          <p:nvPr userDrawn="1"/>
        </p:nvSpPr>
        <p:spPr>
          <a:xfrm>
            <a:off x="8879102" y="6475020"/>
            <a:ext cx="251249" cy="36933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fld id="{CBEAA325-3993-E54D-95C5-5CBC18BBB169}" type="slidenum">
              <a:rPr lang="en-US" sz="10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742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Section Head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AD4ECDE-5A28-6044-9FFB-D986B41FCF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BCF4E0-D542-A34D-A1CF-6AC34F8EC4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47314" y="765424"/>
            <a:ext cx="1458000" cy="14681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DA54CDF-4420-8C4A-969E-42939F68D56A}"/>
              </a:ext>
            </a:extLst>
          </p:cNvPr>
          <p:cNvSpPr/>
          <p:nvPr userDrawn="1"/>
        </p:nvSpPr>
        <p:spPr>
          <a:xfrm>
            <a:off x="1764000" y="444500"/>
            <a:ext cx="7380000" cy="139700"/>
          </a:xfrm>
          <a:prstGeom prst="rect">
            <a:avLst/>
          </a:prstGeom>
          <a:solidFill>
            <a:srgbClr val="EF3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BB48E2-99B6-6045-A374-291A1244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000" y="557200"/>
            <a:ext cx="7380000" cy="1044221"/>
          </a:xfrm>
          <a:solidFill>
            <a:schemeClr val="bg1"/>
          </a:solidFill>
        </p:spPr>
        <p:txBody>
          <a:bodyPr lIns="108000" tIns="72000" rIns="540000" bIns="0" anchor="t" anchorCtr="0">
            <a:noAutofit/>
          </a:bodyPr>
          <a:lstStyle>
            <a:lvl1pPr>
              <a:defRPr sz="3200">
                <a:solidFill>
                  <a:srgbClr val="1340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A272170-5C8F-7747-817E-BCC85B8E3CF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8000" y="1800000"/>
            <a:ext cx="7886700" cy="1475276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BFCD18-EE3A-3E4F-9818-372193224004}"/>
              </a:ext>
            </a:extLst>
          </p:cNvPr>
          <p:cNvSpPr/>
          <p:nvPr userDrawn="1"/>
        </p:nvSpPr>
        <p:spPr>
          <a:xfrm>
            <a:off x="5447370" y="6279420"/>
            <a:ext cx="2861639" cy="110231"/>
          </a:xfrm>
          <a:prstGeom prst="rect">
            <a:avLst/>
          </a:prstGeom>
          <a:solidFill>
            <a:srgbClr val="F9A8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FE15CC-C6E2-9145-A1B1-92A2CF70CD5A}"/>
              </a:ext>
            </a:extLst>
          </p:cNvPr>
          <p:cNvSpPr txBox="1"/>
          <p:nvPr userDrawn="1"/>
        </p:nvSpPr>
        <p:spPr>
          <a:xfrm>
            <a:off x="8348766" y="6274131"/>
            <a:ext cx="597142" cy="36933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fld id="{CBEAA325-3993-E54D-95C5-5CBC18BBB169}" type="slidenum">
              <a:rPr lang="en-US" sz="1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3D356E1-05BE-3840-B179-78DA7F4B27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30284" y="6288518"/>
            <a:ext cx="2978726" cy="3428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94367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rple Section Head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AD4ECDE-5A28-6044-9FFB-D986B41FCF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BCF4E0-D542-A34D-A1CF-6AC34F8EC4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47314" y="765424"/>
            <a:ext cx="1458000" cy="14681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DA54CDF-4420-8C4A-969E-42939F68D56A}"/>
              </a:ext>
            </a:extLst>
          </p:cNvPr>
          <p:cNvSpPr/>
          <p:nvPr userDrawn="1"/>
        </p:nvSpPr>
        <p:spPr>
          <a:xfrm>
            <a:off x="1764000" y="444500"/>
            <a:ext cx="7380000" cy="139700"/>
          </a:xfrm>
          <a:prstGeom prst="rect">
            <a:avLst/>
          </a:prstGeom>
          <a:solidFill>
            <a:srgbClr val="EF3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BB48E2-99B6-6045-A374-291A1244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000" y="557200"/>
            <a:ext cx="7380000" cy="1044221"/>
          </a:xfrm>
          <a:solidFill>
            <a:schemeClr val="bg1"/>
          </a:solidFill>
        </p:spPr>
        <p:txBody>
          <a:bodyPr lIns="108000" tIns="72000" rIns="540000" bIns="0" anchor="t" anchorCtr="0">
            <a:noAutofit/>
          </a:bodyPr>
          <a:lstStyle>
            <a:lvl1pPr>
              <a:defRPr sz="3200">
                <a:solidFill>
                  <a:srgbClr val="1340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A272170-5C8F-7747-817E-BCC85B8E3CF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8000" y="1800000"/>
            <a:ext cx="7886700" cy="1475276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2196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869" y="450201"/>
            <a:ext cx="8581679" cy="5883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99001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84163" y="26460"/>
            <a:ext cx="8582025" cy="342872"/>
          </a:xfrm>
        </p:spPr>
        <p:txBody>
          <a:bodyPr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</a:lstStyle>
          <a:p>
            <a:pPr lvl="0"/>
            <a:r>
              <a:rPr lang="en-CA"/>
              <a:t>Click to edit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00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rple Section Head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AD4ECDE-5A28-6044-9FFB-D986B41FCF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BCF4E0-D542-A34D-A1CF-6AC34F8EC4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47314" y="765424"/>
            <a:ext cx="1458000" cy="14681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DA54CDF-4420-8C4A-969E-42939F68D56A}"/>
              </a:ext>
            </a:extLst>
          </p:cNvPr>
          <p:cNvSpPr/>
          <p:nvPr userDrawn="1"/>
        </p:nvSpPr>
        <p:spPr>
          <a:xfrm>
            <a:off x="1764000" y="444500"/>
            <a:ext cx="7380000" cy="139700"/>
          </a:xfrm>
          <a:prstGeom prst="rect">
            <a:avLst/>
          </a:prstGeom>
          <a:solidFill>
            <a:srgbClr val="EF3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BB48E2-99B6-6045-A374-291A1244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4000" y="557200"/>
            <a:ext cx="7380000" cy="1044221"/>
          </a:xfrm>
          <a:solidFill>
            <a:schemeClr val="bg1"/>
          </a:solidFill>
        </p:spPr>
        <p:txBody>
          <a:bodyPr lIns="108000" tIns="72000" rIns="540000" bIns="0" anchor="t" anchorCtr="0">
            <a:noAutofit/>
          </a:bodyPr>
          <a:lstStyle>
            <a:lvl1pPr>
              <a:defRPr sz="3200">
                <a:solidFill>
                  <a:srgbClr val="1340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A272170-5C8F-7747-817E-BCC85B8E3CF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8000" y="1800000"/>
            <a:ext cx="7886700" cy="1475276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1CFB82-0F2C-2C4D-8AA1-7975749853FC}"/>
              </a:ext>
            </a:extLst>
          </p:cNvPr>
          <p:cNvSpPr/>
          <p:nvPr userDrawn="1"/>
        </p:nvSpPr>
        <p:spPr>
          <a:xfrm>
            <a:off x="5447370" y="6279420"/>
            <a:ext cx="2861639" cy="110231"/>
          </a:xfrm>
          <a:prstGeom prst="rect">
            <a:avLst/>
          </a:prstGeom>
          <a:solidFill>
            <a:srgbClr val="F9A8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6063C0-FF4C-6044-81D6-6F234B16CC0E}"/>
              </a:ext>
            </a:extLst>
          </p:cNvPr>
          <p:cNvSpPr txBox="1"/>
          <p:nvPr userDrawn="1"/>
        </p:nvSpPr>
        <p:spPr>
          <a:xfrm>
            <a:off x="8348766" y="6274131"/>
            <a:ext cx="597142" cy="36933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fld id="{CBEAA325-3993-E54D-95C5-5CBC18BBB169}" type="slidenum">
              <a:rPr lang="en-US" sz="1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1C8E35E-5D0E-4043-A70D-830A49907E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30284" y="6288518"/>
            <a:ext cx="2978726" cy="3428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27050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Conten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5ED51D9-FE18-0442-B49D-F4B8209C42B3}"/>
              </a:ext>
            </a:extLst>
          </p:cNvPr>
          <p:cNvSpPr/>
          <p:nvPr userDrawn="1"/>
        </p:nvSpPr>
        <p:spPr>
          <a:xfrm>
            <a:off x="0" y="0"/>
            <a:ext cx="9144000" cy="489424"/>
          </a:xfrm>
          <a:prstGeom prst="rect">
            <a:avLst/>
          </a:prstGeom>
          <a:solidFill>
            <a:srgbClr val="692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79E4A71-C02C-FB4D-A47D-4CF08E4EAF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8064" y="-62360"/>
            <a:ext cx="1301300" cy="1310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DA54CDF-4420-8C4A-969E-42939F68D56A}"/>
              </a:ext>
            </a:extLst>
          </p:cNvPr>
          <p:cNvSpPr/>
          <p:nvPr userDrawn="1"/>
        </p:nvSpPr>
        <p:spPr>
          <a:xfrm>
            <a:off x="0" y="444500"/>
            <a:ext cx="9143999" cy="115200"/>
          </a:xfrm>
          <a:prstGeom prst="rect">
            <a:avLst/>
          </a:prstGeom>
          <a:solidFill>
            <a:srgbClr val="EF3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BB48E2-99B6-6045-A374-291A1244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554327"/>
            <a:ext cx="8557353" cy="1044221"/>
          </a:xfrm>
          <a:noFill/>
        </p:spPr>
        <p:txBody>
          <a:bodyPr lIns="108000" tIns="72000" rIns="540000" bIns="0" anchor="t" anchorCtr="0">
            <a:noAutofit/>
          </a:bodyPr>
          <a:lstStyle>
            <a:lvl1pPr>
              <a:defRPr sz="3200">
                <a:solidFill>
                  <a:srgbClr val="1340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A272170-5C8F-7747-817E-BCC85B8E3CF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8000" y="1800000"/>
            <a:ext cx="7886700" cy="1475276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A68CCF-519C-1D44-AA67-895DF0476F0D}"/>
              </a:ext>
            </a:extLst>
          </p:cNvPr>
          <p:cNvSpPr/>
          <p:nvPr userDrawn="1"/>
        </p:nvSpPr>
        <p:spPr>
          <a:xfrm>
            <a:off x="5447370" y="6279420"/>
            <a:ext cx="2861639" cy="110231"/>
          </a:xfrm>
          <a:prstGeom prst="rect">
            <a:avLst/>
          </a:prstGeom>
          <a:solidFill>
            <a:srgbClr val="F9A8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BD3EEC-204D-2444-8BB8-8A6C867C8151}"/>
              </a:ext>
            </a:extLst>
          </p:cNvPr>
          <p:cNvSpPr txBox="1"/>
          <p:nvPr userDrawn="1"/>
        </p:nvSpPr>
        <p:spPr>
          <a:xfrm>
            <a:off x="8348766" y="6274131"/>
            <a:ext cx="597142" cy="36933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fld id="{CBEAA325-3993-E54D-95C5-5CBC18BBB169}" type="slidenum">
              <a:rPr lang="en-US" sz="1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676EA7C-472C-FE4D-AEFF-35FF223E30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30284" y="6288518"/>
            <a:ext cx="2978726" cy="3428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58926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Cont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5ED51D9-FE18-0442-B49D-F4B8209C42B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CBCF4E0-D542-A34D-A1CF-6AC34F8EC4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004" b="31217"/>
          <a:stretch/>
        </p:blipFill>
        <p:spPr>
          <a:xfrm>
            <a:off x="-27296" y="3027764"/>
            <a:ext cx="3766782" cy="383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9155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Content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5ED51D9-FE18-0442-B49D-F4B8209C42B3}"/>
              </a:ext>
            </a:extLst>
          </p:cNvPr>
          <p:cNvSpPr/>
          <p:nvPr userDrawn="1"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rgbClr val="692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CBCF4E0-D542-A34D-A1CF-6AC34F8EC4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31000" y="16889"/>
            <a:ext cx="1062000" cy="106942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DA54CDF-4420-8C4A-969E-42939F68D56A}"/>
              </a:ext>
            </a:extLst>
          </p:cNvPr>
          <p:cNvSpPr/>
          <p:nvPr userDrawn="1"/>
        </p:nvSpPr>
        <p:spPr>
          <a:xfrm>
            <a:off x="648000" y="180000"/>
            <a:ext cx="8496000" cy="136478"/>
          </a:xfrm>
          <a:prstGeom prst="rect">
            <a:avLst/>
          </a:prstGeom>
          <a:solidFill>
            <a:srgbClr val="EF3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BB48E2-99B6-6045-A374-291A1244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" y="288000"/>
            <a:ext cx="8496000" cy="534368"/>
          </a:xfrm>
          <a:solidFill>
            <a:schemeClr val="bg1"/>
          </a:solidFill>
        </p:spPr>
        <p:txBody>
          <a:bodyPr lIns="108000" tIns="72000" rIns="540000" bIns="0" anchor="t" anchorCtr="0">
            <a:spAutoFit/>
          </a:bodyPr>
          <a:lstStyle>
            <a:lvl1pPr>
              <a:defRPr sz="3200">
                <a:solidFill>
                  <a:srgbClr val="1340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A272170-5C8F-7747-817E-BCC85B8E3CF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8000" y="1152000"/>
            <a:ext cx="5220000" cy="1475276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74F5ED5-EB3C-4B45-8C98-AA7FB260C1E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42320" y="1152000"/>
            <a:ext cx="2623791" cy="3301449"/>
          </a:xfrm>
          <a:solidFill>
            <a:srgbClr val="DCE6EF"/>
          </a:solidFill>
        </p:spPr>
        <p:txBody>
          <a:bodyPr lIns="144000" tIns="108000" rIns="144000" bIns="144000">
            <a:sp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00000"/>
              </a:lnSpc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en-US" dirty="0" err="1"/>
              <a:t>urna</a:t>
            </a:r>
            <a:r>
              <a:rPr lang="en-US" dirty="0"/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D67082-1EAC-CB48-8049-91EA5F617779}"/>
              </a:ext>
            </a:extLst>
          </p:cNvPr>
          <p:cNvSpPr txBox="1"/>
          <p:nvPr userDrawn="1"/>
        </p:nvSpPr>
        <p:spPr>
          <a:xfrm>
            <a:off x="8647337" y="6488668"/>
            <a:ext cx="597142" cy="369332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fld id="{CBEAA325-3993-E54D-95C5-5CBC18BBB169}" type="slidenum">
              <a:rPr lang="en-US" sz="1000" b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689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99001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84163" y="26460"/>
            <a:ext cx="8582025" cy="342872"/>
          </a:xfrm>
        </p:spPr>
        <p:txBody>
          <a:bodyPr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</a:lstStyle>
          <a:p>
            <a:pPr lvl="0"/>
            <a:r>
              <a:rPr lang="en-CA"/>
              <a:t>Click to edit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08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869" y="436762"/>
            <a:ext cx="8581679" cy="6017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99001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84163" y="26460"/>
            <a:ext cx="8582025" cy="342872"/>
          </a:xfrm>
        </p:spPr>
        <p:txBody>
          <a:bodyPr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</a:lstStyle>
          <a:p>
            <a:pPr lvl="0"/>
            <a:r>
              <a:rPr lang="en-CA"/>
              <a:t>Click to edit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13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869" y="436762"/>
            <a:ext cx="8581679" cy="6017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99001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84163" y="26460"/>
            <a:ext cx="8582025" cy="342872"/>
          </a:xfrm>
        </p:spPr>
        <p:txBody>
          <a:bodyPr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</a:lstStyle>
          <a:p>
            <a:pPr lvl="0"/>
            <a:r>
              <a:rPr lang="en-CA"/>
              <a:t>Click to edit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85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869" y="443481"/>
            <a:ext cx="8581679" cy="5950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99001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84163" y="26460"/>
            <a:ext cx="8582025" cy="342872"/>
          </a:xfrm>
        </p:spPr>
        <p:txBody>
          <a:bodyPr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</a:lstStyle>
          <a:p>
            <a:pPr lvl="0"/>
            <a:r>
              <a:rPr lang="en-CA"/>
              <a:t>Click to edit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84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99001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84163" y="26460"/>
            <a:ext cx="8582025" cy="342872"/>
          </a:xfrm>
        </p:spPr>
        <p:txBody>
          <a:bodyPr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</a:lstStyle>
          <a:p>
            <a:pPr lvl="0"/>
            <a:r>
              <a:rPr lang="en-CA"/>
              <a:t>Click to edit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31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3480"/>
            <a:ext cx="3008313" cy="99161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43480"/>
            <a:ext cx="5111750" cy="56826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99001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84163" y="26460"/>
            <a:ext cx="8582025" cy="342872"/>
          </a:xfrm>
        </p:spPr>
        <p:txBody>
          <a:bodyPr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</a:lstStyle>
          <a:p>
            <a:pPr lvl="0"/>
            <a:r>
              <a:rPr lang="en-CA"/>
              <a:t>Click to edit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7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rgbClr val="99001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84163" y="26460"/>
            <a:ext cx="8582025" cy="342872"/>
          </a:xfrm>
        </p:spPr>
        <p:txBody>
          <a:bodyPr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</a:lstStyle>
          <a:p>
            <a:pPr lvl="0"/>
            <a:r>
              <a:rPr lang="en-CA"/>
              <a:t>Click to edit text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78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2-15-1540-PPT-PHAC-EN-Inside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869" y="274638"/>
            <a:ext cx="8581679" cy="76389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869" y="1139416"/>
            <a:ext cx="8581679" cy="4895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4818" y="6449568"/>
            <a:ext cx="568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0">
                <a:solidFill>
                  <a:schemeClr val="bg1"/>
                </a:solidFill>
              </a:defRPr>
            </a:lvl1pPr>
          </a:lstStyle>
          <a:p>
            <a:fld id="{5E40D50F-0626-7A4B-A742-09CCAA5CF4F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83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i="0" kern="1200" cap="none">
          <a:solidFill>
            <a:srgbClr val="4F0D1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4330" y="30351"/>
            <a:ext cx="8161020" cy="11061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649557"/>
            <a:ext cx="78867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4D6E4808-11BD-DB48-9594-2A5FEC5F89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85678" y="6301822"/>
            <a:ext cx="3023331" cy="34283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227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3600" b="1" kern="1200">
          <a:solidFill>
            <a:srgbClr val="13406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F373E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9A87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OYBxF0sgXdQBFDmOe0AN8v2HivNB0Fco/view?usp=sharin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rive.google.com/drive/folders/1ANGeq76bCMuiRnu1EioJLFobRv25MKe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909" y="586239"/>
            <a:ext cx="8504309" cy="1412146"/>
          </a:xfrm>
        </p:spPr>
        <p:txBody>
          <a:bodyPr anchor="b" anchorCtr="0">
            <a:noAutofit/>
          </a:bodyPr>
          <a:lstStyle/>
          <a:p>
            <a:r>
              <a:rPr lang="es-ES_tradnl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’s COVID-19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Response and Immunization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Plan: </a:t>
            </a:r>
            <a:r>
              <a:rPr lang="en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Saving Lives and Livelihoods</a:t>
            </a:r>
            <a:r>
              <a:rPr lang="en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909" y="1998385"/>
            <a:ext cx="8346608" cy="1861995"/>
          </a:xfrm>
        </p:spPr>
        <p:txBody>
          <a:bodyPr>
            <a:noAutofit/>
          </a:bodyPr>
          <a:lstStyle/>
          <a:p>
            <a:r>
              <a:rPr lang="en-US" dirty="0" smtClean="0"/>
              <a:t>Canadian </a:t>
            </a:r>
            <a:r>
              <a:rPr lang="en-US" dirty="0"/>
              <a:t>Dental Association </a:t>
            </a:r>
            <a:r>
              <a:rPr lang="en-US" dirty="0" smtClean="0"/>
              <a:t>- </a:t>
            </a:r>
            <a:r>
              <a:rPr lang="en-US" dirty="0"/>
              <a:t>Presidents and CEOs Meeting </a:t>
            </a:r>
            <a:endParaRPr lang="en-US" dirty="0" smtClean="0">
              <a:solidFill>
                <a:schemeClr val="tx1"/>
              </a:solidFill>
              <a:cs typeface="Arial"/>
            </a:endParaRPr>
          </a:p>
          <a:p>
            <a:pPr algn="l"/>
            <a:endParaRPr lang="en-US" dirty="0" smtClean="0">
              <a:solidFill>
                <a:schemeClr val="tx1"/>
              </a:solidFill>
              <a:cs typeface="Arial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cs typeface="Arial"/>
              </a:rPr>
              <a:t>March 16, 2021</a:t>
            </a:r>
          </a:p>
          <a:p>
            <a:r>
              <a:rPr lang="en-US" dirty="0" smtClean="0">
                <a:solidFill>
                  <a:schemeClr val="tx1"/>
                </a:solidFill>
                <a:cs typeface="Arial"/>
              </a:rPr>
              <a:t>Howard </a:t>
            </a:r>
            <a:r>
              <a:rPr lang="en-US" dirty="0">
                <a:solidFill>
                  <a:schemeClr val="tx1"/>
                </a:solidFill>
                <a:cs typeface="Arial"/>
              </a:rPr>
              <a:t>Njoo MD, MHSc, FRCPC</a:t>
            </a:r>
          </a:p>
          <a:p>
            <a:r>
              <a:rPr lang="en-US" dirty="0">
                <a:solidFill>
                  <a:schemeClr val="tx1"/>
                </a:solidFill>
                <a:cs typeface="Arial"/>
              </a:rPr>
              <a:t>Deputy Chief Public Health </a:t>
            </a:r>
            <a:r>
              <a:rPr lang="en-US" dirty="0" smtClean="0">
                <a:solidFill>
                  <a:schemeClr val="tx1"/>
                </a:solidFill>
                <a:cs typeface="Arial"/>
              </a:rPr>
              <a:t>Officer</a:t>
            </a:r>
          </a:p>
          <a:p>
            <a:r>
              <a:rPr lang="en-CA" dirty="0">
                <a:solidFill>
                  <a:schemeClr val="tx1"/>
                </a:solidFill>
              </a:rPr>
              <a:t>Interim </a:t>
            </a:r>
            <a:r>
              <a:rPr lang="en-CA" dirty="0" smtClean="0">
                <a:solidFill>
                  <a:schemeClr val="tx1"/>
                </a:solidFill>
              </a:rPr>
              <a:t>Vice-President, Infectious </a:t>
            </a:r>
            <a:r>
              <a:rPr lang="en-CA" dirty="0">
                <a:solidFill>
                  <a:schemeClr val="tx1"/>
                </a:solidFill>
              </a:rPr>
              <a:t>Disease Prevention and Control </a:t>
            </a:r>
            <a:r>
              <a:rPr lang="en-CA" dirty="0" smtClean="0">
                <a:solidFill>
                  <a:schemeClr val="tx1"/>
                </a:solidFill>
              </a:rPr>
              <a:t>Branch</a:t>
            </a:r>
            <a:endParaRPr lang="en-US" dirty="0">
              <a:solidFill>
                <a:schemeClr val="tx1"/>
              </a:solidFill>
              <a:cs typeface="Arial"/>
            </a:endParaRPr>
          </a:p>
          <a:p>
            <a:r>
              <a:rPr lang="en-US" dirty="0">
                <a:solidFill>
                  <a:schemeClr val="tx1"/>
                </a:solidFill>
                <a:cs typeface="Arial"/>
              </a:rPr>
              <a:t>Public Health Agency of Canada </a:t>
            </a:r>
          </a:p>
        </p:txBody>
      </p:sp>
    </p:spTree>
    <p:extLst>
      <p:ext uri="{BB962C8B-B14F-4D97-AF65-F5344CB8AC3E}">
        <p14:creationId xmlns:p14="http://schemas.microsoft.com/office/powerpoint/2010/main" val="105021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Regulatory Responsibilities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870" y="1139417"/>
            <a:ext cx="7935206" cy="2575334"/>
          </a:xfrm>
        </p:spPr>
        <p:txBody>
          <a:bodyPr/>
          <a:lstStyle/>
          <a:p>
            <a:pPr lvl="0"/>
            <a:r>
              <a:rPr lang="en-CA" sz="1800" dirty="0"/>
              <a:t>Unprecedented public health measures in this realm have taken place under </a:t>
            </a:r>
            <a:r>
              <a:rPr lang="en-CA" sz="1800" dirty="0" smtClean="0"/>
              <a:t>COVID-19, such as border closures</a:t>
            </a:r>
            <a:endParaRPr lang="en-CA" sz="1800" dirty="0"/>
          </a:p>
          <a:p>
            <a:pPr lvl="0"/>
            <a:r>
              <a:rPr lang="en-CA" sz="1800" dirty="0" smtClean="0"/>
              <a:t>Since </a:t>
            </a:r>
            <a:r>
              <a:rPr lang="en-CA" sz="1800" dirty="0"/>
              <a:t>May </a:t>
            </a:r>
            <a:r>
              <a:rPr lang="en-CA" sz="1800" dirty="0" smtClean="0"/>
              <a:t>2020</a:t>
            </a:r>
            <a:r>
              <a:rPr lang="en-CA" sz="1800" dirty="0"/>
              <a:t>, the Public Health Agency of Canada, under the </a:t>
            </a:r>
            <a:r>
              <a:rPr lang="en-CA" sz="1800" i="1" dirty="0"/>
              <a:t>Quarantine Act</a:t>
            </a:r>
            <a:r>
              <a:rPr lang="en-CA" sz="1800" dirty="0"/>
              <a:t>, has gradually increased its presence at key high-volume ports of </a:t>
            </a:r>
            <a:r>
              <a:rPr lang="en-CA" sz="1800" dirty="0" smtClean="0"/>
              <a:t>entry </a:t>
            </a:r>
            <a:r>
              <a:rPr lang="en-CA" sz="1800" dirty="0"/>
              <a:t>across Canada, including </a:t>
            </a:r>
            <a:r>
              <a:rPr lang="en-CA" sz="1800" dirty="0" smtClean="0"/>
              <a:t>land borders</a:t>
            </a:r>
          </a:p>
          <a:p>
            <a:r>
              <a:rPr lang="en-CA" sz="1800" dirty="0" smtClean="0"/>
              <a:t>Emergency measures to require travelers entering Canada to quarantine have been implemented</a:t>
            </a:r>
            <a:endParaRPr lang="en-CA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rPr lang="en-CA" smtClean="0"/>
              <a:t>10</a:t>
            </a:fld>
            <a:endParaRPr lang="en-CA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8439" y="3540529"/>
            <a:ext cx="3800974" cy="24811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428" y="3456878"/>
            <a:ext cx="3587875" cy="2457836"/>
          </a:xfrm>
          <a:prstGeom prst="rect">
            <a:avLst/>
          </a:prstGeom>
        </p:spPr>
      </p:pic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84163" y="26460"/>
            <a:ext cx="8582025" cy="342872"/>
          </a:xfrm>
        </p:spPr>
        <p:txBody>
          <a:bodyPr/>
          <a:lstStyle/>
          <a:p>
            <a:r>
              <a:rPr lang="es-ES_tradnl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’s COVID-19 Response and Immunization Plan: Saving Lives and Livelihoods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72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International Engagement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870" y="1139416"/>
            <a:ext cx="4563356" cy="5023259"/>
          </a:xfrm>
        </p:spPr>
        <p:txBody>
          <a:bodyPr/>
          <a:lstStyle/>
          <a:p>
            <a:r>
              <a:rPr lang="en-CA" sz="1800" dirty="0" smtClean="0"/>
              <a:t>A </a:t>
            </a:r>
            <a:r>
              <a:rPr lang="en-CA" sz="1800" dirty="0"/>
              <a:t>global crisis requires a global </a:t>
            </a:r>
            <a:r>
              <a:rPr lang="en-CA" sz="1800" dirty="0" smtClean="0"/>
              <a:t>response</a:t>
            </a:r>
          </a:p>
          <a:p>
            <a:endParaRPr lang="en-CA" sz="1800" dirty="0"/>
          </a:p>
          <a:p>
            <a:r>
              <a:rPr lang="en-CA" sz="1800" dirty="0" smtClean="0"/>
              <a:t>The </a:t>
            </a:r>
            <a:r>
              <a:rPr lang="en-CA" sz="1800" dirty="0"/>
              <a:t>Public Health Agency of Canada is working closely with partners domestically and around the world, including the World Health Organization (WHO), to respond to this </a:t>
            </a:r>
            <a:r>
              <a:rPr lang="en-CA" sz="1800" dirty="0" smtClean="0"/>
              <a:t>outbreak and provide guidance for public health professionals, health care providers and all Canadians</a:t>
            </a:r>
          </a:p>
          <a:p>
            <a:endParaRPr lang="en-CA" sz="1700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rPr lang="en-CA" smtClean="0"/>
              <a:t>11</a:t>
            </a:fld>
            <a:endParaRPr lang="en-CA" dirty="0"/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6" y="928004"/>
            <a:ext cx="3835885" cy="3034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343" y="4595238"/>
            <a:ext cx="2295525" cy="1457325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_tradnl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’s COVID-19 Response and Immunization Plan: Saving Lives and Livelihoods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2636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COVID-19 </a:t>
            </a:r>
            <a:r>
              <a:rPr lang="en-CA" dirty="0"/>
              <a:t>h</a:t>
            </a:r>
            <a:r>
              <a:rPr lang="en-CA" dirty="0" smtClean="0"/>
              <a:t>as had Inequitable Impacts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rPr lang="en-CA" smtClean="0"/>
              <a:t>12</a:t>
            </a:fld>
            <a:endParaRPr lang="en-CA" dirty="0"/>
          </a:p>
        </p:txBody>
      </p:sp>
      <p:grpSp>
        <p:nvGrpSpPr>
          <p:cNvPr id="17" name="Group 16"/>
          <p:cNvGrpSpPr/>
          <p:nvPr/>
        </p:nvGrpSpPr>
        <p:grpSpPr>
          <a:xfrm>
            <a:off x="-2" y="1384697"/>
            <a:ext cx="9026013" cy="1154162"/>
            <a:chOff x="-2" y="1384697"/>
            <a:chExt cx="9026013" cy="1154162"/>
          </a:xfrm>
        </p:grpSpPr>
        <p:sp>
          <p:nvSpPr>
            <p:cNvPr id="18" name="TextBox 17"/>
            <p:cNvSpPr txBox="1"/>
            <p:nvPr/>
          </p:nvSpPr>
          <p:spPr>
            <a:xfrm>
              <a:off x="396259" y="1384697"/>
              <a:ext cx="8629752" cy="1154162"/>
            </a:xfrm>
            <a:prstGeom prst="rect">
              <a:avLst/>
            </a:prstGeom>
            <a:solidFill>
              <a:schemeClr val="bg2"/>
            </a:solidFill>
            <a:ln w="190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4129088" marR="0" lvl="1" indent="-1762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E15F1F"/>
                </a:buClr>
                <a:buSzTx/>
                <a:buFont typeface="Arial" panose="020B0604020202020204" pitchFamily="34" charset="0"/>
                <a:buChar char="•"/>
                <a:tabLst>
                  <a:tab pos="3760788" algn="l"/>
                </a:tabLst>
                <a:defRPr/>
              </a:pPr>
              <a:r>
                <a:rPr kumimoji="0" lang="en-CA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Occupational factors </a:t>
              </a:r>
              <a:r>
                <a:rPr kumimoji="0" lang="en-CA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(e.g., ability to work from home, paid sick leave, job security, child care)</a:t>
              </a:r>
            </a:p>
            <a:p>
              <a:pPr marL="4129088" marR="0" lvl="1" indent="-1762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E15F1F"/>
                </a:buClr>
                <a:buSzTx/>
                <a:buFont typeface="Arial" panose="020B0604020202020204" pitchFamily="34" charset="0"/>
                <a:buChar char="•"/>
                <a:tabLst>
                  <a:tab pos="3760788" algn="l"/>
                </a:tabLst>
                <a:defRPr/>
              </a:pPr>
              <a:r>
                <a:rPr kumimoji="0" lang="en-CA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Living conditions </a:t>
              </a:r>
              <a:r>
                <a:rPr kumimoji="0" lang="en-CA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(e.g., neighborhood characteristics, crowded housing)</a:t>
              </a:r>
              <a:endPara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2" y="1691778"/>
              <a:ext cx="4203291" cy="540000"/>
            </a:xfrm>
            <a:prstGeom prst="rect">
              <a:avLst/>
            </a:prstGeom>
            <a:solidFill>
              <a:srgbClr val="E15F1F"/>
            </a:solidFill>
          </p:spPr>
          <p:txBody>
            <a:bodyPr wrap="square" rtlCol="0" anchor="ctr">
              <a:spAutoFit/>
            </a:bodyPr>
            <a:lstStyle/>
            <a:p>
              <a:pPr marL="1519238" marR="0" lvl="0" indent="-1343025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Differential exposure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502726" y="1516888"/>
              <a:ext cx="889781" cy="88978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15F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10" descr="contagious Icon 336503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84" y="1615618"/>
              <a:ext cx="787665" cy="692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0" y="2897170"/>
            <a:ext cx="9026009" cy="1400383"/>
            <a:chOff x="0" y="3173458"/>
            <a:chExt cx="9026009" cy="1400383"/>
          </a:xfrm>
        </p:grpSpPr>
        <p:sp>
          <p:nvSpPr>
            <p:cNvPr id="23" name="TextBox 22"/>
            <p:cNvSpPr txBox="1"/>
            <p:nvPr/>
          </p:nvSpPr>
          <p:spPr>
            <a:xfrm>
              <a:off x="396256" y="3173458"/>
              <a:ext cx="8629753" cy="1400383"/>
            </a:xfrm>
            <a:prstGeom prst="rect">
              <a:avLst/>
            </a:prstGeom>
            <a:solidFill>
              <a:schemeClr val="bg2"/>
            </a:solidFill>
            <a:ln w="190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marL="4129088" marR="0" lvl="1" indent="-1762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134069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CA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</a:t>
              </a:r>
              <a:r>
                <a:rPr kumimoji="0" lang="en-CA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iological factors </a:t>
              </a:r>
              <a:r>
                <a:rPr kumimoji="0" lang="en-CA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(e.g., age</a:t>
              </a:r>
              <a:r>
                <a:rPr kumimoji="0" lang="en-C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underlying health issues such as heart disease or </a:t>
              </a:r>
              <a:r>
                <a:rPr kumimoji="0" lang="en-CA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diabetes)</a:t>
              </a:r>
            </a:p>
            <a:p>
              <a:pPr marL="4129088" marR="0" lvl="1" indent="-1762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134069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CA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Health </a:t>
              </a:r>
              <a:r>
                <a:rPr kumimoji="0" lang="en-CA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behaviours </a:t>
              </a:r>
              <a:r>
                <a:rPr kumimoji="0" lang="en-CA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(e.g., nutrition, physical activity, substance use, ability to comply with public health guidance)</a:t>
              </a:r>
              <a:endPara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0" y="3603649"/>
              <a:ext cx="4203290" cy="540000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Differential susceptibility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451668" y="3428759"/>
              <a:ext cx="889781" cy="88978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6" name="Picture 2" descr="coronavirus Icon 339155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068" y="3456038"/>
              <a:ext cx="811282" cy="835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Footer Placeholder 1">
            <a:extLst>
              <a:ext uri="{FF2B5EF4-FFF2-40B4-BE49-F238E27FC236}">
                <a16:creationId xmlns:a16="http://schemas.microsoft.com/office/drawing/2014/main" id="{C501C4D0-1E38-A14E-A1CF-677AD40ACB6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88258" y="6111548"/>
            <a:ext cx="2359742" cy="262062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Chief Public Health Officer of Canada’s Report on the State of Public Health in Canada 2020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-2" y="4655864"/>
            <a:ext cx="9026012" cy="1477328"/>
            <a:chOff x="-2" y="4978648"/>
            <a:chExt cx="9026012" cy="1477328"/>
          </a:xfrm>
        </p:grpSpPr>
        <p:sp>
          <p:nvSpPr>
            <p:cNvPr id="34" name="TextBox 33"/>
            <p:cNvSpPr txBox="1"/>
            <p:nvPr/>
          </p:nvSpPr>
          <p:spPr>
            <a:xfrm>
              <a:off x="396257" y="4978648"/>
              <a:ext cx="8629753" cy="1477328"/>
            </a:xfrm>
            <a:prstGeom prst="rect">
              <a:avLst/>
            </a:prstGeom>
            <a:solidFill>
              <a:schemeClr val="bg2"/>
            </a:solidFill>
            <a:ln w="19050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 anchor="ctr">
              <a:spAutoFit/>
            </a:bodyPr>
            <a:lstStyle/>
            <a:p>
              <a:pPr marL="4129088" marR="0" lvl="1" indent="-1762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B1E3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CA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</a:t>
              </a:r>
              <a:r>
                <a:rPr kumimoji="0" lang="en-CA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ccess </a:t>
              </a:r>
              <a:r>
                <a:rPr kumimoji="0" lang="en-CA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to </a:t>
              </a:r>
              <a:r>
                <a:rPr kumimoji="0" lang="en-CA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and quality of health care</a:t>
              </a:r>
            </a:p>
            <a:p>
              <a:pPr marL="4129088" marR="0" lvl="1" indent="-1762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B1E3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CA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Financial </a:t>
              </a:r>
              <a:r>
                <a:rPr kumimoji="0" lang="en-CA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and </a:t>
              </a:r>
              <a:r>
                <a:rPr kumimoji="0" lang="en-CA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logistical barriers </a:t>
              </a:r>
              <a:r>
                <a:rPr kumimoji="0" lang="en-CA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(e.g., transportation, language) </a:t>
              </a:r>
              <a:endParaRPr kumimoji="0" lang="en-CA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4129088" marR="0" lvl="1" indent="-176213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B1E3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CA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Previous </a:t>
              </a:r>
              <a:r>
                <a:rPr kumimoji="0" lang="en-CA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discrimination </a:t>
              </a:r>
              <a:r>
                <a:rPr kumimoji="0" lang="en-CA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by the healthcare system</a:t>
              </a:r>
              <a:endPara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-2" y="5447312"/>
              <a:ext cx="4203290" cy="540000"/>
            </a:xfrm>
            <a:prstGeom prst="rect">
              <a:avLst/>
            </a:prstGeom>
            <a:solidFill>
              <a:srgbClr val="00B0A1"/>
            </a:solidFill>
          </p:spPr>
          <p:txBody>
            <a:bodyPr wrap="square" rtlCol="0" anchor="ctr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Differential treatment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449144" y="5272422"/>
              <a:ext cx="889781" cy="88978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7" name="Picture 4" descr="medical care Icon 118158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987" y="5417721"/>
              <a:ext cx="578093" cy="599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_tradnl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’s COVID-19 Response and Immunization Plan: Saving Lives and Livelihoods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04699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New COVID-19 Variants: Background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rPr lang="en-CA" smtClean="0"/>
              <a:t>13</a:t>
            </a:fld>
            <a:endParaRPr lang="en-CA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_tradnl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’s COVID-19 Response and Immunization Plan: Saving Lives and Livelihoods</a:t>
            </a:r>
            <a:endParaRPr lang="en-CA" dirty="0"/>
          </a:p>
          <a:p>
            <a:endParaRPr lang="en-CA" dirty="0"/>
          </a:p>
        </p:txBody>
      </p:sp>
      <p:sp>
        <p:nvSpPr>
          <p:cNvPr id="8" name="Content Placeholder 2"/>
          <p:cNvSpPr txBox="1">
            <a:spLocks noGrp="1"/>
          </p:cNvSpPr>
          <p:nvPr>
            <p:ph idx="1"/>
          </p:nvPr>
        </p:nvSpPr>
        <p:spPr>
          <a:xfrm>
            <a:off x="284163" y="1139416"/>
            <a:ext cx="8582385" cy="506544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CA" sz="1800" dirty="0" smtClean="0"/>
              <a:t>Several </a:t>
            </a:r>
            <a:r>
              <a:rPr lang="en-CA" sz="1800" dirty="0"/>
              <a:t>COVID-19 variants of concern have emerged </a:t>
            </a:r>
            <a:r>
              <a:rPr lang="en-CA" sz="1800" dirty="0" smtClean="0"/>
              <a:t>internationally.</a:t>
            </a:r>
            <a:endParaRPr lang="en-CA" sz="1800" dirty="0"/>
          </a:p>
          <a:p>
            <a:pPr>
              <a:defRPr/>
            </a:pPr>
            <a:endParaRPr lang="en-CA" sz="1800" dirty="0"/>
          </a:p>
          <a:p>
            <a:pPr marL="0" indent="0">
              <a:buNone/>
              <a:defRPr/>
            </a:pPr>
            <a:r>
              <a:rPr lang="en-CA" sz="1800" dirty="0" smtClean="0"/>
              <a:t>The Public </a:t>
            </a:r>
            <a:r>
              <a:rPr lang="en-CA" sz="1800" dirty="0"/>
              <a:t>Health Agency of Canada (PHAC) is aware of </a:t>
            </a:r>
            <a:r>
              <a:rPr lang="en-CA" sz="1800" dirty="0" smtClean="0"/>
              <a:t>three </a:t>
            </a:r>
            <a:r>
              <a:rPr lang="en-CA" sz="1800" dirty="0"/>
              <a:t>variants of concern present in Canada: </a:t>
            </a:r>
          </a:p>
          <a:p>
            <a:pPr lvl="1">
              <a:defRPr/>
            </a:pPr>
            <a:r>
              <a:rPr lang="en-CA" sz="1800" dirty="0"/>
              <a:t>B.1.1.7 variant (first identified in the United Kingdom) </a:t>
            </a:r>
          </a:p>
          <a:p>
            <a:pPr lvl="1">
              <a:defRPr/>
            </a:pPr>
            <a:r>
              <a:rPr lang="en-CA" sz="1800" dirty="0"/>
              <a:t>B.1.351 variant (first identified in South Africa</a:t>
            </a:r>
            <a:r>
              <a:rPr lang="en-CA" sz="1800" dirty="0" smtClean="0"/>
              <a:t>)</a:t>
            </a:r>
          </a:p>
          <a:p>
            <a:pPr lvl="1">
              <a:defRPr/>
            </a:pPr>
            <a:r>
              <a:rPr lang="en-CA" sz="1800" dirty="0" smtClean="0"/>
              <a:t>P.1 variant (first identified in Brazil)</a:t>
            </a:r>
            <a:endParaRPr lang="en-CA" sz="1800" dirty="0"/>
          </a:p>
          <a:p>
            <a:pPr>
              <a:defRPr/>
            </a:pPr>
            <a:endParaRPr lang="en-CA" sz="1800" dirty="0" smtClean="0"/>
          </a:p>
          <a:p>
            <a:pPr marL="0" indent="0">
              <a:buNone/>
              <a:defRPr/>
            </a:pPr>
            <a:r>
              <a:rPr lang="en-US" sz="1800" b="1" dirty="0"/>
              <a:t>Additional variants being monitored include:</a:t>
            </a:r>
          </a:p>
          <a:p>
            <a:pPr marL="685800" lvl="1" indent="-228600">
              <a:buFont typeface="+mj-lt"/>
              <a:buAutoNum type="arabicParenR"/>
              <a:defRPr/>
            </a:pPr>
            <a:r>
              <a:rPr lang="en-US" sz="1800" dirty="0"/>
              <a:t>Potential US variant(s) being carefully watched: </a:t>
            </a:r>
            <a:r>
              <a:rPr lang="en-CA" sz="1800" dirty="0"/>
              <a:t>California L452R: potentially associated with higher transmissibility </a:t>
            </a:r>
          </a:p>
          <a:p>
            <a:pPr marL="685800" lvl="1" indent="-228600">
              <a:buFont typeface="+mj-lt"/>
              <a:buAutoNum type="arabicParenR"/>
              <a:defRPr/>
            </a:pPr>
            <a:r>
              <a:rPr lang="en-US" sz="1800" dirty="0"/>
              <a:t>Nigerian (P681H)</a:t>
            </a:r>
          </a:p>
          <a:p>
            <a:pPr marL="685800" lvl="1" indent="-228600">
              <a:buFont typeface="+mj-lt"/>
              <a:buAutoNum type="arabicParenR"/>
              <a:defRPr/>
            </a:pPr>
            <a:r>
              <a:rPr lang="en-US" sz="1800" dirty="0"/>
              <a:t>Uganda (HV 69-70 DEL)</a:t>
            </a:r>
          </a:p>
          <a:p>
            <a:pPr marL="685800" lvl="1" indent="-228600">
              <a:buFont typeface="+mj-lt"/>
              <a:buAutoNum type="arabicParenR"/>
              <a:defRPr/>
            </a:pPr>
            <a:r>
              <a:rPr lang="en-US" sz="1800" dirty="0"/>
              <a:t>Germany (first reported on January 18, 2021)</a:t>
            </a:r>
          </a:p>
          <a:p>
            <a:pPr marL="0" indent="0">
              <a:buNone/>
              <a:defRPr/>
            </a:pPr>
            <a:r>
              <a:rPr lang="en-CA" alt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Source</a:t>
            </a:r>
            <a:r>
              <a:rPr lang="en-CA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SAC Feb 2 Reporting of COVID-19 VOCs</a:t>
            </a:r>
          </a:p>
          <a:p>
            <a:pPr>
              <a:defRPr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64591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do Variants mean for COVID-19 in Canada?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rPr lang="en-CA" smtClean="0"/>
              <a:t>14</a:t>
            </a:fld>
            <a:endParaRPr lang="en-CA" dirty="0"/>
          </a:p>
        </p:txBody>
      </p:sp>
      <p:sp>
        <p:nvSpPr>
          <p:cNvPr id="10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CA" sz="1800" dirty="0" smtClean="0"/>
              <a:t>Emergence </a:t>
            </a:r>
            <a:r>
              <a:rPr lang="en-CA" sz="1800" dirty="0"/>
              <a:t>of new variants </a:t>
            </a:r>
            <a:r>
              <a:rPr lang="en-CA" sz="1800" dirty="0" smtClean="0"/>
              <a:t>better </a:t>
            </a:r>
            <a:r>
              <a:rPr lang="en-CA" sz="1800" dirty="0"/>
              <a:t>adapted to human-to-human transmission is </a:t>
            </a:r>
            <a:r>
              <a:rPr lang="en-CA" sz="1800" dirty="0" smtClean="0"/>
              <a:t>expected</a:t>
            </a:r>
            <a:endParaRPr lang="en-CA" sz="1800" dirty="0"/>
          </a:p>
          <a:p>
            <a:pPr>
              <a:defRPr/>
            </a:pPr>
            <a:r>
              <a:rPr lang="en-CA" sz="1800" dirty="0"/>
              <a:t>Variants of concern (VOCs) are more transmissible, may be more virulent, may evade vaccinal </a:t>
            </a:r>
            <a:r>
              <a:rPr lang="en-CA" sz="1800" dirty="0" smtClean="0"/>
              <a:t>resistance</a:t>
            </a:r>
            <a:endParaRPr lang="en-CA" sz="1800" dirty="0"/>
          </a:p>
          <a:p>
            <a:pPr>
              <a:defRPr/>
            </a:pPr>
            <a:endParaRPr lang="en-CA" sz="1800" dirty="0"/>
          </a:p>
          <a:p>
            <a:pPr>
              <a:defRPr/>
            </a:pPr>
            <a:r>
              <a:rPr lang="en-CA" sz="1800" dirty="0"/>
              <a:t>There </a:t>
            </a:r>
            <a:r>
              <a:rPr lang="en-CA" sz="1800" dirty="0" smtClean="0"/>
              <a:t>are five important </a:t>
            </a:r>
            <a:r>
              <a:rPr lang="en-CA" sz="1800" dirty="0"/>
              <a:t>implications for Canada:</a:t>
            </a:r>
          </a:p>
          <a:p>
            <a:pPr marL="457200" lvl="1" indent="0">
              <a:buNone/>
              <a:defRPr/>
            </a:pPr>
            <a:r>
              <a:rPr lang="en-CA" sz="1800" dirty="0" smtClean="0"/>
              <a:t>1. As </a:t>
            </a:r>
            <a:r>
              <a:rPr lang="en-CA" sz="1800" dirty="0"/>
              <a:t>with all strains, </a:t>
            </a:r>
            <a:r>
              <a:rPr lang="en-CA" sz="1800" b="1" dirty="0"/>
              <a:t>spread of VOCs is facilitated by weak public health </a:t>
            </a:r>
            <a:r>
              <a:rPr lang="en-CA" sz="1800" b="1" dirty="0" smtClean="0"/>
              <a:t>measures</a:t>
            </a:r>
            <a:endParaRPr lang="en-CA" sz="1800" dirty="0"/>
          </a:p>
          <a:p>
            <a:pPr marL="457200" lvl="1" indent="0">
              <a:buNone/>
              <a:defRPr/>
            </a:pPr>
            <a:r>
              <a:rPr lang="en-CA" sz="1800" dirty="0" smtClean="0"/>
              <a:t>2. More </a:t>
            </a:r>
            <a:r>
              <a:rPr lang="en-CA" sz="1800" dirty="0"/>
              <a:t>transmissible strains are more difficult to control – </a:t>
            </a:r>
            <a:r>
              <a:rPr lang="en-CA" sz="1800" b="1" dirty="0"/>
              <a:t>stronger public health measures are needed </a:t>
            </a:r>
          </a:p>
          <a:p>
            <a:pPr marL="457200" lvl="1" indent="0">
              <a:buNone/>
              <a:defRPr/>
            </a:pPr>
            <a:r>
              <a:rPr lang="en-CA" sz="1800" dirty="0" smtClean="0"/>
              <a:t>3. When </a:t>
            </a:r>
            <a:r>
              <a:rPr lang="en-CA" sz="1800" dirty="0"/>
              <a:t>we open up again without controlling the epidemic, VOCs will have spread much wider in the community than the earlier strains before we know </a:t>
            </a:r>
            <a:r>
              <a:rPr lang="en-CA" sz="1800" dirty="0" smtClean="0"/>
              <a:t>it</a:t>
            </a:r>
            <a:endParaRPr lang="en-CA" sz="1800" dirty="0"/>
          </a:p>
          <a:p>
            <a:pPr marL="457200" lvl="1" indent="0">
              <a:buNone/>
              <a:defRPr/>
            </a:pPr>
            <a:r>
              <a:rPr lang="en-CA" sz="1800" dirty="0" smtClean="0"/>
              <a:t>4. It </a:t>
            </a:r>
            <a:r>
              <a:rPr lang="en-CA" sz="1800" dirty="0"/>
              <a:t>is imperative </a:t>
            </a:r>
            <a:r>
              <a:rPr lang="en-CA" sz="1800" dirty="0" smtClean="0"/>
              <a:t>that </a:t>
            </a:r>
            <a:r>
              <a:rPr lang="en-CA" sz="1800" dirty="0"/>
              <a:t>in each </a:t>
            </a:r>
            <a:r>
              <a:rPr lang="en-CA" sz="1800" dirty="0" smtClean="0"/>
              <a:t>province/territory, </a:t>
            </a:r>
            <a:r>
              <a:rPr lang="en-CA" sz="1800" b="1" dirty="0"/>
              <a:t>closures are maintained until case incidence is very low </a:t>
            </a:r>
            <a:r>
              <a:rPr lang="en-CA" sz="1800" dirty="0"/>
              <a:t>before </a:t>
            </a:r>
            <a:r>
              <a:rPr lang="en-CA" sz="1800" dirty="0" smtClean="0"/>
              <a:t>re-opening</a:t>
            </a:r>
            <a:endParaRPr lang="en-CA" sz="1800" dirty="0"/>
          </a:p>
          <a:p>
            <a:pPr marL="457200" lvl="1" indent="0">
              <a:buNone/>
              <a:defRPr/>
            </a:pPr>
            <a:r>
              <a:rPr lang="en-CA" sz="1800" dirty="0" smtClean="0"/>
              <a:t>5. If </a:t>
            </a:r>
            <a:r>
              <a:rPr lang="en-CA" sz="1800" dirty="0"/>
              <a:t>testing and tracing </a:t>
            </a:r>
            <a:r>
              <a:rPr lang="en-CA" sz="1800" dirty="0" smtClean="0"/>
              <a:t>are </a:t>
            </a:r>
            <a:r>
              <a:rPr lang="en-CA" sz="1800" dirty="0"/>
              <a:t>not in place sufficiently to control spread, </a:t>
            </a:r>
            <a:r>
              <a:rPr lang="en-CA" sz="1800" b="1" dirty="0"/>
              <a:t>closures may need to be maintained until vaccine rollout is more complete</a:t>
            </a:r>
            <a:r>
              <a:rPr lang="en-CA" sz="1800" dirty="0"/>
              <a:t> </a:t>
            </a:r>
          </a:p>
          <a:p>
            <a:pPr indent="-341313" eaLnBrk="1" hangingPunct="1">
              <a:spcBef>
                <a:spcPts val="363"/>
              </a:spcBef>
              <a:buClr>
                <a:srgbClr val="3F3F3F"/>
              </a:buClr>
              <a:buSzPts val="1800"/>
              <a:defRPr/>
            </a:pPr>
            <a:endParaRPr lang="en-CA" altLang="en-US" sz="1400" dirty="0" smtClean="0">
              <a:cs typeface="Arial" panose="020B0604020202020204" pitchFamily="34" charset="0"/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_tradnl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’s COVID-19 Response and Immunization Plan: Saving Lives and Livelihoods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99607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Variants of Concern – What Canada is doing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200"/>
              </a:spcBef>
              <a:spcAft>
                <a:spcPts val="200"/>
              </a:spcAft>
              <a:buNone/>
              <a:defRPr/>
            </a:pPr>
            <a:r>
              <a:rPr lang="en-CA" sz="1600" b="1" dirty="0">
                <a:solidFill>
                  <a:prstClr val="black"/>
                </a:solidFill>
              </a:rPr>
              <a:t>Rapid Scale up of Genomic Surveillance in </a:t>
            </a:r>
            <a:r>
              <a:rPr lang="en-CA" sz="1600" b="1" dirty="0" smtClean="0">
                <a:solidFill>
                  <a:prstClr val="black"/>
                </a:solidFill>
              </a:rPr>
              <a:t>Canada</a:t>
            </a:r>
            <a:endParaRPr lang="en-CA" sz="1600" dirty="0">
              <a:solidFill>
                <a:prstClr val="black"/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sz="1600" dirty="0">
                <a:solidFill>
                  <a:prstClr val="black"/>
                </a:solidFill>
              </a:rPr>
              <a:t>Health Canada and Public Health Agency of Canada are working with the Canadian Institutes of Health Research, the Canadian COVID Genomics Network (CanCOGen), PT laboratories and experts to </a:t>
            </a:r>
            <a:r>
              <a:rPr lang="en-CA" sz="1600" b="1" dirty="0">
                <a:solidFill>
                  <a:prstClr val="black"/>
                </a:solidFill>
              </a:rPr>
              <a:t>rapidly scale up sequencing and research to rapidly detect novel variants of concern </a:t>
            </a:r>
            <a:r>
              <a:rPr lang="en-CA" sz="1600" dirty="0">
                <a:solidFill>
                  <a:prstClr val="black"/>
                </a:solidFill>
              </a:rPr>
              <a:t>and inform public health </a:t>
            </a:r>
            <a:r>
              <a:rPr lang="en-CA" sz="1600" dirty="0" smtClean="0">
                <a:solidFill>
                  <a:prstClr val="black"/>
                </a:solidFill>
              </a:rPr>
              <a:t>responses</a:t>
            </a:r>
            <a:endParaRPr lang="en-CA" sz="1600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  <a:defRPr/>
            </a:pPr>
            <a:endParaRPr lang="en-CA" sz="1600" dirty="0">
              <a:solidFill>
                <a:prstClr val="black"/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</a:rPr>
              <a:t>CanCOGeN, NML and the </a:t>
            </a:r>
            <a:r>
              <a:rPr lang="en-CA" sz="1600" dirty="0">
                <a:solidFill>
                  <a:prstClr val="black"/>
                </a:solidFill>
              </a:rPr>
              <a:t>Canadian Public Health Laboratory Network (CPHLN) </a:t>
            </a:r>
            <a:r>
              <a:rPr lang="en-US" sz="1600" dirty="0">
                <a:solidFill>
                  <a:prstClr val="black"/>
                </a:solidFill>
              </a:rPr>
              <a:t>have continued to work with the key nodes/hubs in the sequencing </a:t>
            </a:r>
            <a:r>
              <a:rPr lang="en-US" sz="1600" dirty="0" smtClean="0">
                <a:solidFill>
                  <a:prstClr val="black"/>
                </a:solidFill>
              </a:rPr>
              <a:t>system</a:t>
            </a:r>
            <a:endParaRPr lang="en-US" sz="1600" dirty="0">
              <a:solidFill>
                <a:prstClr val="black"/>
              </a:solidFill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prstClr val="black"/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sz="1600" dirty="0">
                <a:solidFill>
                  <a:prstClr val="black"/>
                </a:solidFill>
              </a:rPr>
              <a:t>NML has provided leadership to accelerate VoC work: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sz="1600" dirty="0">
                <a:solidFill>
                  <a:prstClr val="black"/>
                </a:solidFill>
              </a:rPr>
              <a:t>Performed rapid scan of 25,000 sequences in national database to determine if these variants have previously been observed in Canada - none were found;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sz="1600" dirty="0">
                <a:solidFill>
                  <a:prstClr val="black"/>
                </a:solidFill>
              </a:rPr>
              <a:t>Issued a public health alert with priorities for genomic surveillance of existing and emerging VOCs;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sz="1600" dirty="0">
                <a:solidFill>
                  <a:prstClr val="black"/>
                </a:solidFill>
              </a:rPr>
              <a:t>Provided guidelines for confirming VOCs to CPHLN labs based on defining mutations;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sz="1600" dirty="0">
                <a:solidFill>
                  <a:prstClr val="black"/>
                </a:solidFill>
              </a:rPr>
              <a:t>Developed a genomic surveillance workflow for detecting, investigating, and reporting VOCs;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sz="1600" dirty="0">
                <a:solidFill>
                  <a:prstClr val="black"/>
                </a:solidFill>
              </a:rPr>
              <a:t>Completed national capacity survey and recommendations for strengthening CPHLN labs, clinical diagnostic labs, and academic sequencing partners.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rPr lang="en-CA" smtClean="0"/>
              <a:t>15</a:t>
            </a:fld>
            <a:endParaRPr lang="en-CA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_tradnl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’s COVID-19 Response and Immunization Plan: Saving Lives and Livelihoods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9228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Canada’s Immunization Plan: Key Partners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rPr lang="en-CA" smtClean="0"/>
              <a:t>16</a:t>
            </a:fld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03" y="1578430"/>
            <a:ext cx="8981797" cy="3520200"/>
          </a:xfrm>
          <a:prstGeom prst="rect">
            <a:avLst/>
          </a:prstGeom>
        </p:spPr>
      </p:pic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_tradnl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’s COVID-19 Response and Immunization Plan: Saving Lives and Livelihoods</a:t>
            </a:r>
            <a:endParaRPr lang="en-CA" dirty="0"/>
          </a:p>
          <a:p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284163" y="5327195"/>
            <a:ext cx="3681413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100" dirty="0">
                <a:latin typeface="+mn-lt"/>
                <a:cs typeface="Calibri" panose="020F0502020204030204" pitchFamily="34" charset="0"/>
              </a:rPr>
              <a:t>1. Provinces/Territories; 2. Federal/Provincial/Territorial</a:t>
            </a:r>
          </a:p>
        </p:txBody>
      </p:sp>
    </p:spTree>
    <p:extLst>
      <p:ext uri="{BB962C8B-B14F-4D97-AF65-F5344CB8AC3E}">
        <p14:creationId xmlns:p14="http://schemas.microsoft.com/office/powerpoint/2010/main" val="2428075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668" y="378117"/>
            <a:ext cx="8581679" cy="588328"/>
          </a:xfrm>
        </p:spPr>
        <p:txBody>
          <a:bodyPr/>
          <a:lstStyle/>
          <a:p>
            <a:r>
              <a:rPr lang="en-CA" dirty="0" smtClean="0"/>
              <a:t>NACI: Identification </a:t>
            </a:r>
            <a:r>
              <a:rPr lang="en-CA" dirty="0"/>
              <a:t>of </a:t>
            </a:r>
            <a:r>
              <a:rPr lang="en-CA" dirty="0" smtClean="0"/>
              <a:t>Priority </a:t>
            </a:r>
            <a:r>
              <a:rPr lang="en-CA" dirty="0"/>
              <a:t>G</a:t>
            </a:r>
            <a:r>
              <a:rPr lang="en-CA" dirty="0" smtClean="0"/>
              <a:t>roups </a:t>
            </a:r>
            <a:r>
              <a:rPr lang="en-CA" dirty="0"/>
              <a:t>for </a:t>
            </a:r>
            <a:r>
              <a:rPr lang="en-CA" dirty="0" smtClean="0"/>
              <a:t>Immunization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1932" y="1038529"/>
            <a:ext cx="7641553" cy="562257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rPr lang="en-CA" smtClean="0"/>
              <a:t>17</a:t>
            </a:fld>
            <a:endParaRPr lang="en-CA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_tradnl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’s COVID-19 Response and Immunization Plan: Saving Lives and Livelihoods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44696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869" y="551497"/>
            <a:ext cx="8581679" cy="588328"/>
          </a:xfrm>
        </p:spPr>
        <p:txBody>
          <a:bodyPr/>
          <a:lstStyle/>
          <a:p>
            <a:r>
              <a:rPr lang="en-CA" dirty="0" smtClean="0"/>
              <a:t>NACI’s Recommendation for Sequencing of Key </a:t>
            </a:r>
            <a:r>
              <a:rPr lang="en-CA" dirty="0"/>
              <a:t>P</a:t>
            </a:r>
            <a:r>
              <a:rPr lang="en-CA" dirty="0" smtClean="0"/>
              <a:t>opulations prioritized for COVID-19 Immunization 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5543" y="1139825"/>
            <a:ext cx="6901544" cy="509641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rPr lang="en-CA" smtClean="0"/>
              <a:t>18</a:t>
            </a:fld>
            <a:endParaRPr lang="en-CA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_tradnl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’s COVID-19 Response and Immunization Plan: Saving Lives and Livelihoods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97927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</a:t>
            </a:r>
            <a:r>
              <a:rPr lang="en-CA" dirty="0"/>
              <a:t>I</a:t>
            </a:r>
            <a:r>
              <a:rPr lang="en-CA" dirty="0" smtClean="0"/>
              <a:t>mportance of Staying Vigilant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rPr lang="en-CA" smtClean="0"/>
              <a:t>19</a:t>
            </a:fld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_tradnl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’s COVID-19 Response and Immunization Plan: Saving Lives and Livelihoods</a:t>
            </a:r>
            <a:endParaRPr lang="en-CA" dirty="0"/>
          </a:p>
          <a:p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453842" y="1243464"/>
            <a:ext cx="754538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/>
              </a:rPr>
              <a:t>Implementation </a:t>
            </a:r>
            <a:r>
              <a:rPr lang="en-US" dirty="0">
                <a:solidFill>
                  <a:schemeClr val="tx1"/>
                </a:solidFill>
                <a:latin typeface="Arial"/>
              </a:rPr>
              <a:t>of Canada’s </a:t>
            </a:r>
            <a:r>
              <a:rPr lang="en-US" dirty="0">
                <a:latin typeface="Arial"/>
              </a:rPr>
              <a:t>COVID-19 Immunization Plan is under way. Vaccinations </a:t>
            </a:r>
            <a:r>
              <a:rPr lang="en-CA" dirty="0"/>
              <a:t>will be available </a:t>
            </a:r>
            <a:r>
              <a:rPr lang="en-US" dirty="0">
                <a:latin typeface="Arial"/>
              </a:rPr>
              <a:t>at no cost to everyone in Canada who wants </a:t>
            </a:r>
            <a:r>
              <a:rPr lang="en-US" dirty="0" smtClean="0">
                <a:latin typeface="Arial"/>
              </a:rPr>
              <a:t>one </a:t>
            </a:r>
            <a:endParaRPr lang="en-US" dirty="0">
              <a:latin typeface="Arial"/>
            </a:endParaRPr>
          </a:p>
          <a:p>
            <a:pPr>
              <a:defRPr/>
            </a:pPr>
            <a:r>
              <a:rPr lang="en-US" dirty="0">
                <a:latin typeface="Arial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/>
              </a:rPr>
              <a:t>Governments across Canada are committed to working together and to keeping Canadians informed throughout Canada</a:t>
            </a:r>
            <a:r>
              <a:rPr lang="ar-SA" dirty="0">
                <a:latin typeface="Arial"/>
              </a:rPr>
              <a:t>’</a:t>
            </a:r>
            <a:r>
              <a:rPr lang="en-US" dirty="0">
                <a:latin typeface="Arial"/>
              </a:rPr>
              <a:t>s COVID-19 immunization response. Addressing the threat of COVID-19 is a shared responsibility. We each have an essential part to play in saving lives and protecting Canadian </a:t>
            </a:r>
            <a:r>
              <a:rPr lang="en-US" dirty="0" smtClean="0">
                <a:latin typeface="Arial"/>
              </a:rPr>
              <a:t>livelihoods</a:t>
            </a:r>
            <a:endParaRPr lang="en-US" dirty="0">
              <a:latin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dirty="0">
              <a:latin typeface="Arial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dirty="0">
                <a:latin typeface="Arial"/>
              </a:rPr>
              <a:t>Until extensive immunization is achieved, public health measures will continue to be essential to minimize the spread of COVID-19 in Canada and save </a:t>
            </a:r>
            <a:r>
              <a:rPr lang="en-CA" dirty="0" smtClean="0">
                <a:latin typeface="Arial"/>
              </a:rPr>
              <a:t>lives</a:t>
            </a:r>
            <a:endParaRPr lang="en-CA" b="1" dirty="0">
              <a:solidFill>
                <a:srgbClr val="2E74B5"/>
              </a:solidFill>
              <a:uFill>
                <a:solidFill>
                  <a:srgbClr val="2E74B5"/>
                </a:solidFill>
              </a:uFill>
              <a:latin typeface="Arial"/>
              <a:ea typeface="Calibri Light" panose="020F0302020204030204" pitchFamily="34" charset="0"/>
            </a:endParaRPr>
          </a:p>
        </p:txBody>
      </p:sp>
      <p:pic>
        <p:nvPicPr>
          <p:cNvPr id="7" name="Picture 1" title="Wear a mask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742" y="5096668"/>
            <a:ext cx="11430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title="Stay at home if you are sick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1006" y="5041106"/>
            <a:ext cx="1165225" cy="1131887"/>
          </a:xfrm>
          <a:prstGeom prst="rect">
            <a:avLst/>
          </a:prstGeom>
        </p:spPr>
      </p:pic>
      <p:pic>
        <p:nvPicPr>
          <p:cNvPr id="9" name="Picture 2" title="Wash your hands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87624" y="5068888"/>
            <a:ext cx="10668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title="Practice physical distanci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9415" y="5068888"/>
            <a:ext cx="1068388" cy="102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097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2" y="503410"/>
            <a:ext cx="8581679" cy="793022"/>
          </a:xfrm>
        </p:spPr>
        <p:txBody>
          <a:bodyPr/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Public Health Emergency Preparedness </a:t>
            </a:r>
            <a:br>
              <a:rPr lang="en-CA" dirty="0" smtClean="0"/>
            </a:br>
            <a:r>
              <a:rPr lang="en-CA" dirty="0" smtClean="0"/>
              <a:t>and Response in Canada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rPr lang="en-CA" smtClean="0"/>
              <a:t>2</a:t>
            </a:fld>
            <a:endParaRPr lang="en-CA" dirty="0"/>
          </a:p>
        </p:txBody>
      </p:sp>
      <p:sp>
        <p:nvSpPr>
          <p:cNvPr id="7" name="Rectangle 6"/>
          <p:cNvSpPr/>
          <p:nvPr/>
        </p:nvSpPr>
        <p:spPr>
          <a:xfrm>
            <a:off x="456363" y="1430510"/>
            <a:ext cx="523323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Shared responsibility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Multiple jurisdictions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Provincial/territorial </a:t>
            </a: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role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Health care and public health service delivery</a:t>
            </a:r>
          </a:p>
          <a:p>
            <a:pPr algn="just"/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Federal role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International liaison; travel and border measures; health care and public health service delivery for certain </a:t>
            </a: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groups</a:t>
            </a:r>
          </a:p>
          <a:p>
            <a:pPr algn="just"/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Collaboration and coordination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Federal, provincial and territorial governments work together on emergency preparedness and response to ensure coordinated efforts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714" y="1026781"/>
            <a:ext cx="3739205" cy="1461517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s-ES_tradnl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’s COVID-19 Response and Immunization Plan: </a:t>
            </a:r>
            <a:r>
              <a:rPr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Saving 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Lives and Livelihoods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3318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Canadian Dental Association (CDA) and COVID-19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1800" dirty="0">
                <a:solidFill>
                  <a:schemeClr val="tx1"/>
                </a:solidFill>
              </a:rPr>
              <a:t>The CDA has been working closely with government officials and public health experts since the onset of the COVID-19</a:t>
            </a:r>
          </a:p>
          <a:p>
            <a:r>
              <a:rPr lang="en-CA" sz="1800" dirty="0" smtClean="0">
                <a:solidFill>
                  <a:schemeClr val="tx1"/>
                </a:solidFill>
              </a:rPr>
              <a:t>The </a:t>
            </a:r>
            <a:r>
              <a:rPr lang="en-CA" sz="1800" dirty="0">
                <a:solidFill>
                  <a:schemeClr val="tx1"/>
                </a:solidFill>
              </a:rPr>
              <a:t>Canadian Dental Regulatory Authorities Federation has participated in the PHAC working group on non-traditional </a:t>
            </a:r>
            <a:r>
              <a:rPr lang="en-CA" sz="1800" dirty="0" smtClean="0">
                <a:solidFill>
                  <a:schemeClr val="tx1"/>
                </a:solidFill>
              </a:rPr>
              <a:t>immunizers</a:t>
            </a:r>
          </a:p>
          <a:p>
            <a:r>
              <a:rPr lang="en-CA" sz="1800" dirty="0">
                <a:solidFill>
                  <a:schemeClr val="tx1"/>
                </a:solidFill>
              </a:rPr>
              <a:t>the CDA has participated in the Health Canada Testing and Screening Exchange Forum on Task </a:t>
            </a:r>
            <a:r>
              <a:rPr lang="en-CA" sz="1800" dirty="0" smtClean="0">
                <a:solidFill>
                  <a:schemeClr val="tx1"/>
                </a:solidFill>
              </a:rPr>
              <a:t>shifting</a:t>
            </a:r>
          </a:p>
          <a:p>
            <a:r>
              <a:rPr lang="en-CA" sz="1800" dirty="0" smtClean="0">
                <a:solidFill>
                  <a:schemeClr val="tx1"/>
                </a:solidFill>
              </a:rPr>
              <a:t>The CDA COVID-19 Response Team shares information and provides members with regular updates, options and recommendations for safely moving forward</a:t>
            </a:r>
          </a:p>
          <a:p>
            <a:r>
              <a:rPr lang="en-CA" sz="1800" dirty="0">
                <a:solidFill>
                  <a:schemeClr val="tx1"/>
                </a:solidFill>
              </a:rPr>
              <a:t>CDA has prepared, and is regularly updating a ‘roadmap’ to assist dentists and their dental team members on how they can access federally financed support programs</a:t>
            </a:r>
            <a:endParaRPr lang="en-CA" sz="1800" dirty="0" smtClean="0">
              <a:solidFill>
                <a:schemeClr val="tx1"/>
              </a:solidFill>
            </a:endParaRPr>
          </a:p>
          <a:p>
            <a:r>
              <a:rPr lang="en-CA" sz="1800" dirty="0">
                <a:solidFill>
                  <a:schemeClr val="tx1"/>
                </a:solidFill>
              </a:rPr>
              <a:t>The CDA is working to promote a safe clinical dental care environment </a:t>
            </a:r>
            <a:r>
              <a:rPr lang="en-CA" sz="1800" dirty="0" smtClean="0">
                <a:solidFill>
                  <a:schemeClr val="tx1"/>
                </a:solidFill>
              </a:rPr>
              <a:t>for patients </a:t>
            </a:r>
            <a:r>
              <a:rPr lang="en-CA" sz="1800" dirty="0">
                <a:solidFill>
                  <a:schemeClr val="tx1"/>
                </a:solidFill>
              </a:rPr>
              <a:t>and </a:t>
            </a:r>
            <a:r>
              <a:rPr lang="en-CA" sz="1800" dirty="0" smtClean="0">
                <a:solidFill>
                  <a:schemeClr val="tx1"/>
                </a:solidFill>
              </a:rPr>
              <a:t>providers</a:t>
            </a:r>
          </a:p>
          <a:p>
            <a:endParaRPr lang="en-CA" sz="2000" dirty="0" smtClean="0">
              <a:solidFill>
                <a:schemeClr val="tx1"/>
              </a:solidFill>
            </a:endParaRPr>
          </a:p>
          <a:p>
            <a:endParaRPr lang="en-CA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rPr lang="en-CA" smtClean="0"/>
              <a:t>20</a:t>
            </a:fld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457" y="5065371"/>
            <a:ext cx="1926047" cy="1070853"/>
          </a:xfrm>
          <a:prstGeom prst="rect">
            <a:avLst/>
          </a:prstGeom>
        </p:spPr>
      </p:pic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_tradnl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’s COVID-19 Response and Immunization Plan: Saving Lives and Livelihoods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81515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New Study: McGill Project</a:t>
            </a:r>
            <a:endParaRPr lang="en-CA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>
          <a:xfrm rot="16200000">
            <a:off x="2201109" y="-966638"/>
            <a:ext cx="4404330" cy="8414659"/>
          </a:xfrm>
        </p:spPr>
        <p:txBody>
          <a:bodyPr>
            <a:normAutofit/>
          </a:bodyPr>
          <a:lstStyle/>
          <a:p>
            <a:r>
              <a:rPr lang="en-CA" dirty="0" smtClean="0"/>
              <a:t>This </a:t>
            </a:r>
            <a:r>
              <a:rPr lang="en-CA" dirty="0"/>
              <a:t>study aims to understand the occupational risks of SARS-CoV-2 infection for people studying and working in dentistry, and will determine infection incidence rates among its target </a:t>
            </a:r>
            <a:r>
              <a:rPr lang="en-CA" dirty="0" smtClean="0"/>
              <a:t>population</a:t>
            </a:r>
            <a:endParaRPr lang="en-CA" dirty="0"/>
          </a:p>
          <a:p>
            <a:pPr lvl="0"/>
            <a:r>
              <a:rPr lang="en-CA" dirty="0"/>
              <a:t>The research involves 12 researchers across 10 Canadian dental schools, and will take place from January to December 2021</a:t>
            </a:r>
          </a:p>
          <a:p>
            <a:r>
              <a:rPr lang="en-CA" dirty="0" smtClean="0"/>
              <a:t>The </a:t>
            </a:r>
            <a:r>
              <a:rPr lang="en-CA" dirty="0"/>
              <a:t>study will also </a:t>
            </a:r>
            <a:r>
              <a:rPr lang="en-CA" sz="1600" dirty="0"/>
              <a:t>include</a:t>
            </a:r>
            <a:r>
              <a:rPr lang="en-CA" dirty="0"/>
              <a:t> a vaccine surveillance component, which will investigate the target population’s immune response to vaccines and infection (including attention to variants of concern). </a:t>
            </a:r>
          </a:p>
          <a:p>
            <a:pPr lvl="0"/>
            <a:r>
              <a:rPr lang="en-CA" dirty="0" smtClean="0"/>
              <a:t>The </a:t>
            </a:r>
            <a:r>
              <a:rPr lang="en-CA" dirty="0"/>
              <a:t>findings will contribute knowledge towards improving the general understanding of risks of SARS-CoV-2 transmission for dentistry and dental hygiene students, faculty, and staff, and inform infection control protocols in these educational and clinical settings</a:t>
            </a:r>
            <a:r>
              <a:rPr lang="en-CA" dirty="0" smtClean="0"/>
              <a:t>.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rPr lang="en-CA" smtClean="0"/>
              <a:t>21</a:t>
            </a:fld>
            <a:endParaRPr lang="en-CA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_tradnl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’s COVID-19 Response and Immunization Plan: Saving Lives and Livelihoods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83727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Way Forward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rPr lang="en-CA" smtClean="0"/>
              <a:t>22</a:t>
            </a:fld>
            <a:endParaRPr lang="en-CA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56283" y="1139825"/>
            <a:ext cx="7037784" cy="4895850"/>
          </a:xfrm>
          <a:prstGeom prst="rect">
            <a:avLst/>
          </a:prstGeom>
        </p:spPr>
      </p:pic>
      <p:sp>
        <p:nvSpPr>
          <p:cNvPr id="6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_tradnl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’s COVID-19 Response and Immunization Plan: Saving Lives and Livelihoods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84600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450200"/>
            <a:ext cx="8582385" cy="768999"/>
          </a:xfrm>
        </p:spPr>
        <p:txBody>
          <a:bodyPr/>
          <a:lstStyle/>
          <a:p>
            <a:r>
              <a:rPr lang="en-CA" dirty="0"/>
              <a:t>By </a:t>
            </a:r>
            <a:r>
              <a:rPr lang="en-CA" dirty="0" smtClean="0"/>
              <a:t>Working Together</a:t>
            </a:r>
            <a:r>
              <a:rPr lang="en-CA" dirty="0"/>
              <a:t>, W</a:t>
            </a:r>
            <a:r>
              <a:rPr lang="en-CA" dirty="0" smtClean="0"/>
              <a:t>e Can Move From Risk </a:t>
            </a:r>
            <a:r>
              <a:rPr lang="en-CA" dirty="0"/>
              <a:t>to </a:t>
            </a:r>
            <a:r>
              <a:rPr lang="en-CA" dirty="0" smtClean="0"/>
              <a:t>Resilience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rPr lang="en-CA" smtClean="0"/>
              <a:t>23</a:t>
            </a:fld>
            <a:endParaRPr lang="en-C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33884" y="1300067"/>
            <a:ext cx="2952750" cy="3829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71948" y="1300067"/>
            <a:ext cx="45214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r>
              <a:rPr lang="en-CA" dirty="0"/>
              <a:t>By itself, the health system cannot lead us to COVID-19 </a:t>
            </a:r>
            <a:r>
              <a:rPr lang="en-CA" dirty="0" smtClean="0"/>
              <a:t>recovery</a:t>
            </a:r>
          </a:p>
          <a:p>
            <a:pPr marL="171450" lvl="0" indent="-171450" defTabSz="914400">
              <a:buFont typeface="Arial" panose="020B0604020202020204" pitchFamily="34" charset="0"/>
              <a:buChar char="•"/>
              <a:defRPr/>
            </a:pPr>
            <a:r>
              <a:rPr lang="en-CA" dirty="0" smtClean="0"/>
              <a:t>Cross-sectoral leadership </a:t>
            </a:r>
            <a:r>
              <a:rPr lang="en-CA" dirty="0"/>
              <a:t>is critical to maintain and focus on addressing health inequities</a:t>
            </a:r>
            <a:endParaRPr lang="en-CA" dirty="0" smtClean="0"/>
          </a:p>
          <a:p>
            <a:pPr marL="171450" lvl="0" indent="-171450" defTabSz="914400">
              <a:buFont typeface="Arial" panose="020B0604020202020204" pitchFamily="34" charset="0"/>
              <a:buChar char="•"/>
              <a:defRPr/>
            </a:pP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284163" y="3214368"/>
            <a:ext cx="51619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defTabSz="914400">
              <a:buFont typeface="Arial" panose="020B0604020202020204" pitchFamily="34" charset="0"/>
              <a:buChar char="•"/>
              <a:defRPr/>
            </a:pPr>
            <a:r>
              <a:rPr lang="en-CA" dirty="0" smtClean="0"/>
              <a:t>What we </a:t>
            </a:r>
            <a:r>
              <a:rPr lang="en-CA" dirty="0"/>
              <a:t>can continue to work on together: 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  <a:defRPr/>
            </a:pPr>
            <a:r>
              <a:rPr lang="en-CA" dirty="0" smtClean="0"/>
              <a:t>Reducing stigma and discrimination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  <a:defRPr/>
            </a:pPr>
            <a:r>
              <a:rPr lang="en-CA" dirty="0" smtClean="0"/>
              <a:t>Data understanding and decision-making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  <a:defRPr/>
            </a:pPr>
            <a:r>
              <a:rPr lang="en-CA" dirty="0" smtClean="0"/>
              <a:t>Environmental sustainability </a:t>
            </a:r>
          </a:p>
          <a:p>
            <a:pPr marL="742950" lvl="1" indent="-285750" defTabSz="914400">
              <a:buFont typeface="Arial" panose="020B0604020202020204" pitchFamily="34" charset="0"/>
              <a:buChar char="•"/>
              <a:defRPr/>
            </a:pPr>
            <a:r>
              <a:rPr lang="en-CA" dirty="0" smtClean="0"/>
              <a:t>Economic security and employment conditions</a:t>
            </a:r>
            <a:endParaRPr lang="en-CA" dirty="0"/>
          </a:p>
          <a:p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5682123" y="5276535"/>
            <a:ext cx="28562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/>
              <a:t>Chief Public Health Officer of Canada's Report on the State of Public Health in Canada 2020 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_tradnl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’s COVID-19 Response and Immunization Plan: Saving Lives and Livelihoods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613153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rPr lang="en-CA" smtClean="0"/>
              <a:t>24</a:t>
            </a:fld>
            <a:endParaRPr lang="en-CA" dirty="0"/>
          </a:p>
        </p:txBody>
      </p:sp>
      <p:sp>
        <p:nvSpPr>
          <p:cNvPr id="6" name="Content Placeholder 2"/>
          <p:cNvSpPr txBox="1">
            <a:spLocks noGrp="1"/>
          </p:cNvSpPr>
          <p:nvPr>
            <p:ph idx="1"/>
          </p:nvPr>
        </p:nvSpPr>
        <p:spPr>
          <a:xfrm>
            <a:off x="284163" y="1359360"/>
            <a:ext cx="8581679" cy="4895921"/>
          </a:xfrm>
        </p:spPr>
        <p:txBody>
          <a:bodyPr/>
          <a:lstStyle/>
          <a:p>
            <a:pPr indent="-341313" eaLnBrk="1" hangingPunct="1">
              <a:spcBef>
                <a:spcPts val="363"/>
              </a:spcBef>
              <a:buClr>
                <a:srgbClr val="3F3F3F"/>
              </a:buClr>
              <a:buSzPts val="1800"/>
              <a:defRPr/>
            </a:pPr>
            <a:r>
              <a:rPr lang="en-CA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 others</a:t>
            </a:r>
            <a:r>
              <a:rPr lang="en-CA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Help us share credible COVID-19 information on vaccines and public health with your communities </a:t>
            </a:r>
            <a:r>
              <a:rPr lang="en-CA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CA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Bilingual</a:t>
            </a:r>
            <a:r>
              <a:rPr lang="en-CA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CA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Multilingual</a:t>
            </a:r>
            <a:r>
              <a:rPr lang="en-CA" alt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alt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toolkits available on our website).</a:t>
            </a:r>
          </a:p>
          <a:p>
            <a:pPr indent="-341313" eaLnBrk="1" hangingPunct="1">
              <a:spcBef>
                <a:spcPts val="363"/>
              </a:spcBef>
              <a:buClr>
                <a:srgbClr val="3F3F3F"/>
              </a:buClr>
              <a:buSzPts val="1800"/>
              <a:defRPr/>
            </a:pPr>
            <a:endParaRPr lang="en-CA" alt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363"/>
              </a:spcBef>
              <a:buClr>
                <a:srgbClr val="3F3F3F"/>
              </a:buClr>
              <a:buSzPts val="1800"/>
              <a:defRPr/>
            </a:pPr>
            <a:r>
              <a:rPr lang="en-CA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Champion healthy practices: </a:t>
            </a:r>
            <a:r>
              <a:rPr lang="en-CA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 vaccination rolls out, lead by example by continuing to follow good public health practices to protect against COVID-19 and encourage your community members to do the same.</a:t>
            </a:r>
          </a:p>
          <a:p>
            <a:pPr indent="-341313" eaLnBrk="1" hangingPunct="1">
              <a:spcBef>
                <a:spcPts val="363"/>
              </a:spcBef>
              <a:buClr>
                <a:srgbClr val="3F3F3F"/>
              </a:buClr>
              <a:buSzPts val="1800"/>
              <a:defRPr/>
            </a:pPr>
            <a:endParaRPr lang="en-CA" alt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1313" eaLnBrk="1" hangingPunct="1">
              <a:spcBef>
                <a:spcPts val="363"/>
              </a:spcBef>
              <a:buClr>
                <a:srgbClr val="3F3F3F"/>
              </a:buClr>
              <a:buSzPts val="1800"/>
              <a:defRPr/>
            </a:pPr>
            <a:r>
              <a:rPr lang="en-CA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Think local: </a:t>
            </a:r>
            <a:r>
              <a:rPr lang="en-CA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Your local public health authority determines appropriate measures within your community so “think local” and follow local public health advice. </a:t>
            </a:r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284869" y="576746"/>
            <a:ext cx="8581679" cy="588328"/>
          </a:xfrm>
        </p:spPr>
        <p:txBody>
          <a:bodyPr/>
          <a:lstStyle/>
          <a:p>
            <a:pPr eaLnBrk="1" hangingPunct="1">
              <a:buClr>
                <a:srgbClr val="4F0D1E"/>
              </a:buClr>
              <a:buSzPts val="2400"/>
            </a:pPr>
            <a:r>
              <a:rPr lang="en-CA" altLang="en-US" sz="2400" b="1" dirty="0" smtClean="0">
                <a:solidFill>
                  <a:srgbClr val="4F0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to Action: Be an Ambassador for COVID-19 Vaccination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_tradnl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’s COVID-19 Response and Immunization Plan: Saving Lives and Livelihoods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44499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91" y="450201"/>
            <a:ext cx="8722857" cy="634016"/>
          </a:xfrm>
        </p:spPr>
        <p:txBody>
          <a:bodyPr/>
          <a:lstStyle/>
          <a:p>
            <a:r>
              <a:rPr lang="en-CA" dirty="0" smtClean="0"/>
              <a:t>Key Public Health Functions at the Federal Level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057" y="1236841"/>
            <a:ext cx="7621729" cy="3335159"/>
          </a:xfrm>
        </p:spPr>
        <p:txBody>
          <a:bodyPr/>
          <a:lstStyle/>
          <a:p>
            <a:r>
              <a:rPr lang="en-CA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Surveillance </a:t>
            </a:r>
          </a:p>
          <a:p>
            <a:r>
              <a:rPr lang="en-CA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Knowledge broker</a:t>
            </a:r>
            <a:endParaRPr lang="en-CA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CA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Convenor/facilitator </a:t>
            </a:r>
          </a:p>
          <a:p>
            <a:r>
              <a:rPr lang="en-CA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Public health capacity </a:t>
            </a:r>
            <a:r>
              <a:rPr lang="en-CA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building and </a:t>
            </a:r>
            <a:r>
              <a:rPr lang="en-CA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surge </a:t>
            </a:r>
            <a:r>
              <a:rPr lang="en-CA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support</a:t>
            </a:r>
            <a:endParaRPr lang="en-CA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CA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Laboratory science leadership</a:t>
            </a:r>
          </a:p>
          <a:p>
            <a:r>
              <a:rPr lang="en-CA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Regulatory responsibilities</a:t>
            </a:r>
          </a:p>
          <a:p>
            <a:r>
              <a:rPr lang="en-CA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International engagement</a:t>
            </a:r>
          </a:p>
          <a:p>
            <a:r>
              <a:rPr lang="en-CA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National/international communication</a:t>
            </a:r>
            <a:endParaRPr lang="en-CA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rPr lang="en-CA" smtClean="0"/>
              <a:t>3</a:t>
            </a:fld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170" y="4443032"/>
            <a:ext cx="4120377" cy="1693544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s-ES_tradnl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’s COVID-19 Response and Immunization Plan: Saving Lives and Livelihoods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252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Surveillance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054225"/>
            <a:ext cx="8581679" cy="4895921"/>
          </a:xfrm>
        </p:spPr>
        <p:txBody>
          <a:bodyPr/>
          <a:lstStyle/>
          <a:p>
            <a:pPr lvl="0"/>
            <a:r>
              <a:rPr lang="en-CA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COVID-19 is a nationally notifiable </a:t>
            </a:r>
            <a:r>
              <a:rPr lang="en-CA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communicable disease in </a:t>
            </a:r>
            <a:r>
              <a:rPr lang="en-CA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Canada</a:t>
            </a:r>
          </a:p>
          <a:p>
            <a:pPr lvl="0"/>
            <a:r>
              <a:rPr lang="en-CA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Provincial/Territorial </a:t>
            </a:r>
            <a:r>
              <a:rPr lang="en-CA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public health authorities are required to report confirmed and probable cases of COVID-19 nationally to PHAC </a:t>
            </a:r>
          </a:p>
          <a:p>
            <a:pPr lvl="0"/>
            <a:r>
              <a:rPr lang="en-CA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PHAC has been regularly producing national surveillance </a:t>
            </a:r>
            <a:r>
              <a:rPr lang="en-CA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reports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rPr lang="en-CA" smtClean="0"/>
              <a:t>4</a:t>
            </a:fld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_tradnl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’s COVID-19 Response and Immunization Plan: Saving Lives and Livelihoods</a:t>
            </a:r>
            <a:endParaRPr lang="en-CA" dirty="0"/>
          </a:p>
          <a:p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76" y="2202020"/>
            <a:ext cx="5441867" cy="424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6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512954" y="1119398"/>
          <a:ext cx="8651676" cy="4957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9263">
                  <a:extLst>
                    <a:ext uri="{9D8B030D-6E8A-4147-A177-3AD203B41FA5}">
                      <a16:colId xmlns:a16="http://schemas.microsoft.com/office/drawing/2014/main" val="3719241986"/>
                    </a:ext>
                  </a:extLst>
                </a:gridCol>
                <a:gridCol w="4862413">
                  <a:extLst>
                    <a:ext uri="{9D8B030D-6E8A-4147-A177-3AD203B41FA5}">
                      <a16:colId xmlns:a16="http://schemas.microsoft.com/office/drawing/2014/main" val="2138414084"/>
                    </a:ext>
                  </a:extLst>
                </a:gridCol>
              </a:tblGrid>
              <a:tr h="2478784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7462"/>
                  </a:ext>
                </a:extLst>
              </a:tr>
              <a:tr h="2478784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272676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417954"/>
            <a:ext cx="8581679" cy="588328"/>
          </a:xfrm>
        </p:spPr>
        <p:txBody>
          <a:bodyPr/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Knowledge Broker – Guidance documents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rPr lang="en-CA" smtClean="0"/>
              <a:t>5</a:t>
            </a:fld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_tradnl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’s COVID-19 Response and Immunization Plan: Saving Lives and Livelihoods</a:t>
            </a:r>
            <a:endParaRPr lang="en-CA" dirty="0"/>
          </a:p>
          <a:p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645" y="1954263"/>
            <a:ext cx="6527443" cy="4238145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84163" y="1121724"/>
            <a:ext cx="7662408" cy="717097"/>
          </a:xfrm>
        </p:spPr>
        <p:txBody>
          <a:bodyPr/>
          <a:lstStyle/>
          <a:p>
            <a:r>
              <a:rPr lang="en-CA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PHAC </a:t>
            </a:r>
            <a:r>
              <a:rPr lang="en-CA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develops </a:t>
            </a:r>
            <a:r>
              <a:rPr lang="en-CA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guidance documents to help guide policy makers and public health professionals when making decisions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9296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rPr lang="en-CA" smtClean="0"/>
              <a:t>6</a:t>
            </a:fld>
            <a:endParaRPr lang="en-CA" dirty="0"/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284163" y="450201"/>
            <a:ext cx="8582385" cy="79077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cap="none">
                <a:solidFill>
                  <a:srgbClr val="4F0D1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 smtClean="0"/>
              <a:t>Pandemic Communication/Public Education </a:t>
            </a:r>
            <a:br>
              <a:rPr lang="en-CA" dirty="0" smtClean="0"/>
            </a:br>
            <a:r>
              <a:rPr lang="en-CA" dirty="0" smtClean="0"/>
              <a:t>and Digital Tools</a:t>
            </a:r>
            <a:endParaRPr lang="en-CA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23" y="1424895"/>
            <a:ext cx="8435509" cy="4551362"/>
          </a:xfrm>
          <a:prstGeom prst="rect">
            <a:avLst/>
          </a:prstGeom>
        </p:spPr>
      </p:pic>
      <p:sp>
        <p:nvSpPr>
          <p:cNvPr id="12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_tradnl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’s COVID-19 Response and Immunization Plan: Saving Lives and Livelihoods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22571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901" y="494075"/>
            <a:ext cx="8497181" cy="497443"/>
          </a:xfrm>
        </p:spPr>
        <p:txBody>
          <a:bodyPr/>
          <a:lstStyle/>
          <a:p>
            <a:r>
              <a:rPr lang="en-CA" dirty="0" smtClean="0"/>
              <a:t>Convenor/Facilitator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rPr lang="en-CA" smtClean="0"/>
              <a:t>7</a:t>
            </a:fld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681" y="1116261"/>
            <a:ext cx="7000307" cy="498859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_tradnl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’s COVID-19 Response and Immunization Plan: Saving Lives and Livelihoods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1050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Surge </a:t>
            </a:r>
            <a:r>
              <a:rPr lang="en-CA" dirty="0"/>
              <a:t>C</a:t>
            </a:r>
            <a:r>
              <a:rPr lang="en-CA" dirty="0" smtClean="0"/>
              <a:t>apacity Support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rPr lang="en-CA" smtClean="0"/>
              <a:t>8</a:t>
            </a:fld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189571" y="1265696"/>
            <a:ext cx="466120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Protecting </a:t>
            </a: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Canadians from COVID-19 is the Government’s top priority, and PHAC will continue to be at the centre of the Government’s response to the </a:t>
            </a:r>
            <a:r>
              <a:rPr lang="en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pandemic</a:t>
            </a:r>
          </a:p>
          <a:p>
            <a:endParaRPr lang="en-CA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 date, the federal government and PHAC have provided: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Federally designated quarantine facilities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</a:t>
            </a:r>
            <a:r>
              <a:rPr lang="en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pidemiological, nursing, and other professional support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Personal </a:t>
            </a: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Protective Equipment (PPE) </a:t>
            </a:r>
            <a:endParaRPr lang="en-CA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Medical equipment/Laboratory </a:t>
            </a:r>
            <a:r>
              <a:rPr lang="en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supplies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Testing resources </a:t>
            </a:r>
          </a:p>
          <a:p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158" y="2061372"/>
            <a:ext cx="3969390" cy="3365352"/>
          </a:xfrm>
          <a:prstGeom prst="rect">
            <a:avLst/>
          </a:prstGeom>
        </p:spPr>
      </p:pic>
      <p:sp>
        <p:nvSpPr>
          <p:cNvPr id="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84163" y="26460"/>
            <a:ext cx="8582025" cy="342872"/>
          </a:xfrm>
        </p:spPr>
        <p:txBody>
          <a:bodyPr/>
          <a:lstStyle/>
          <a:p>
            <a:r>
              <a:rPr lang="es-ES_tradnl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’s COVID-19 Response and Immunization Plan: Saving Lives and Livelihoods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108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Laboratory Science Leadership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rPr lang="en-CA" smtClean="0"/>
              <a:t>9</a:t>
            </a:fld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586" y="1322758"/>
            <a:ext cx="4045189" cy="2696792"/>
          </a:xfrm>
          <a:gradFill>
            <a:gsLst>
              <a:gs pos="8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8" name="Rectangle 7"/>
          <p:cNvSpPr/>
          <p:nvPr/>
        </p:nvSpPr>
        <p:spPr>
          <a:xfrm>
            <a:off x="386861" y="1322758"/>
            <a:ext cx="4583726" cy="4307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CA" sz="2000" dirty="0" smtClean="0"/>
              <a:t>NML </a:t>
            </a:r>
            <a:r>
              <a:rPr lang="en-CA" sz="2000" dirty="0"/>
              <a:t>has worked closely with provinces and territories through the Canadian Public Health Laboratory Network to advance testing capacity in </a:t>
            </a:r>
            <a:r>
              <a:rPr lang="en-CA" sz="2000" dirty="0" smtClean="0"/>
              <a:t>Canada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2000" dirty="0" smtClean="0"/>
          </a:p>
          <a:p>
            <a:pPr marL="342900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CA" sz="2000" dirty="0" smtClean="0"/>
              <a:t>NML </a:t>
            </a:r>
            <a:r>
              <a:rPr lang="en-CA" sz="2000" dirty="0"/>
              <a:t>scientists continue to investigate novel technologies to detect COVID-19, which can potentially enhance access to testing and increase ease of collection</a:t>
            </a:r>
            <a:endParaRPr lang="en-CA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CA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84163" y="26460"/>
            <a:ext cx="8582025" cy="342872"/>
          </a:xfrm>
        </p:spPr>
        <p:txBody>
          <a:bodyPr/>
          <a:lstStyle/>
          <a:p>
            <a:r>
              <a:rPr lang="es-ES_tradnl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’s COVID-19 Response and Immunization Plan: Saving Lives and Livelihoods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2466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AC - ASPC Englis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urple Theme">
  <a:themeElements>
    <a:clrScheme name="Custom 3">
      <a:dk1>
        <a:srgbClr val="000000"/>
      </a:dk1>
      <a:lt1>
        <a:srgbClr val="FFFFFF"/>
      </a:lt1>
      <a:dk2>
        <a:srgbClr val="134069"/>
      </a:dk2>
      <a:lt2>
        <a:srgbClr val="E7E6E6"/>
      </a:lt2>
      <a:accent1>
        <a:srgbClr val="EF373E"/>
      </a:accent1>
      <a:accent2>
        <a:srgbClr val="F9A871"/>
      </a:accent2>
      <a:accent3>
        <a:srgbClr val="00B1E3"/>
      </a:accent3>
      <a:accent4>
        <a:srgbClr val="E5E7E8"/>
      </a:accent4>
      <a:accent5>
        <a:srgbClr val="00053E"/>
      </a:accent5>
      <a:accent6>
        <a:srgbClr val="6D6E71"/>
      </a:accent6>
      <a:hlink>
        <a:srgbClr val="00B1E3"/>
      </a:hlink>
      <a:folHlink>
        <a:srgbClr val="924FB8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PHAC - ASPC English</Template>
  <TotalTime>1113</TotalTime>
  <Words>1986</Words>
  <Application>Microsoft Office PowerPoint</Application>
  <PresentationFormat>On-screen Show (4:3)</PresentationFormat>
  <Paragraphs>224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PHAC - ASPC English</vt:lpstr>
      <vt:lpstr>Purple Theme</vt:lpstr>
      <vt:lpstr>Canada’s COVID-19 Response and Immunization Plan:  Saving Lives and Livelihoods </vt:lpstr>
      <vt:lpstr>  Public Health Emergency Preparedness  and Response in Canada</vt:lpstr>
      <vt:lpstr>Key Public Health Functions at the Federal Level</vt:lpstr>
      <vt:lpstr>Surveillance</vt:lpstr>
      <vt:lpstr> Knowledge Broker – Guidance documents</vt:lpstr>
      <vt:lpstr>Pandemic Communication/Public Education  and Digital Tools</vt:lpstr>
      <vt:lpstr>Convenor/Facilitator</vt:lpstr>
      <vt:lpstr>Surge Capacity Support</vt:lpstr>
      <vt:lpstr>Laboratory Science Leadership</vt:lpstr>
      <vt:lpstr>Regulatory Responsibilities </vt:lpstr>
      <vt:lpstr>International Engagement </vt:lpstr>
      <vt:lpstr>COVID-19 has had Inequitable Impacts</vt:lpstr>
      <vt:lpstr>New COVID-19 Variants: Background</vt:lpstr>
      <vt:lpstr>What do Variants mean for COVID-19 in Canada?</vt:lpstr>
      <vt:lpstr>Variants of Concern – What Canada is doing</vt:lpstr>
      <vt:lpstr>Canada’s Immunization Plan: Key Partners</vt:lpstr>
      <vt:lpstr>NACI: Identification of Priority Groups for Immunization</vt:lpstr>
      <vt:lpstr>NACI’s Recommendation for Sequencing of Key Populations prioritized for COVID-19 Immunization </vt:lpstr>
      <vt:lpstr>The Importance of Staying Vigilant</vt:lpstr>
      <vt:lpstr>Canadian Dental Association (CDA) and COVID-19</vt:lpstr>
      <vt:lpstr>New Study: McGill Project</vt:lpstr>
      <vt:lpstr>The Way Forward</vt:lpstr>
      <vt:lpstr>By Working Together, We Can Move From Risk to Resilience</vt:lpstr>
      <vt:lpstr>Call to Action: Be an Ambassador for COVID-19 Vaccination</vt:lpstr>
    </vt:vector>
  </TitlesOfParts>
  <Company>Health Canada - Santé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Mireille  Charbonneau</dc:creator>
  <cp:lastModifiedBy>Jessica Shore</cp:lastModifiedBy>
  <cp:revision>120</cp:revision>
  <cp:lastPrinted>2015-10-30T16:33:26Z</cp:lastPrinted>
  <dcterms:created xsi:type="dcterms:W3CDTF">2015-12-17T17:17:21Z</dcterms:created>
  <dcterms:modified xsi:type="dcterms:W3CDTF">2021-03-15T15:50:07Z</dcterms:modified>
</cp:coreProperties>
</file>